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7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.xml" ContentType="application/vnd.openxmlformats-officedocument.presentationml.notesSlide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4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41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42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3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44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5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46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47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48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49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50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51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52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53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2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" initials="S" lastIdx="52" clrIdx="0">
    <p:extLst>
      <p:ext uri="{19B8F6BF-5375-455C-9EA6-DF929625EA0E}">
        <p15:presenceInfo xmlns:p15="http://schemas.microsoft.com/office/powerpoint/2012/main" userId="Silv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AF46F2-BC15-4263-B032-806326C9E196}">
  <a:tblStyle styleId="{96AF46F2-BC15-4263-B032-806326C9E196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2EE"/>
          </a:solidFill>
        </a:fill>
      </a:tcStyle>
    </a:wholeTbl>
    <a:band1H>
      <a:tcStyle>
        <a:tcBdr/>
        <a:fill>
          <a:solidFill>
            <a:srgbClr val="E0E5DB"/>
          </a:solidFill>
        </a:fill>
      </a:tcStyle>
    </a:band1H>
    <a:band1V>
      <a:tcStyle>
        <a:tcBdr/>
        <a:fill>
          <a:solidFill>
            <a:srgbClr val="E0E5DB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1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microsoft.com/office/2015/10/relationships/revisionInfo" Target="revisionInfo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5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6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1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2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3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9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0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1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2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3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4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5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6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7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8.xlsx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39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3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6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7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8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9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0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1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2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53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54.xlsx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5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O que deseja alterar?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83-4335-B23C-2051C4810ED8}"/>
              </c:ext>
            </c:extLst>
          </c:dPt>
          <c:dPt>
            <c:idx val="1"/>
            <c:bubble3D val="0"/>
            <c:explosion val="55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183-4335-B23C-2051C4810ED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AD-40A7-B084-F8DED467F88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AAD-40A7-B084-F8DED467F888}"/>
              </c:ext>
            </c:extLst>
          </c:dPt>
          <c:cat>
            <c:strRef>
              <c:f>Planilha1!$A$2:$A$5</c:f>
              <c:strCache>
                <c:ptCount val="4"/>
                <c:pt idx="0">
                  <c:v>Atributos</c:v>
                </c:pt>
                <c:pt idx="1">
                  <c:v>Entidades</c:v>
                </c:pt>
                <c:pt idx="2">
                  <c:v>Inserir Dados (Inserts)</c:v>
                </c:pt>
                <c:pt idx="3">
                  <c:v>Dicionário de Dados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7</c:v>
                </c:pt>
                <c:pt idx="1">
                  <c:v>0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183-4335-B23C-2051C4810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</a:t>
            </a:r>
            <a:r>
              <a:rPr lang="en-US" baseline="0" dirty="0" err="1"/>
              <a:t>Quantitativo</a:t>
            </a:r>
            <a:r>
              <a:rPr lang="en-US" baseline="0" dirty="0"/>
              <a:t> de </a:t>
            </a:r>
            <a:r>
              <a:rPr lang="en-US" baseline="0" dirty="0" err="1"/>
              <a:t>Casos</a:t>
            </a:r>
            <a:r>
              <a:rPr lang="en-US" baseline="0" dirty="0"/>
              <a:t> </a:t>
            </a:r>
            <a:r>
              <a:rPr lang="en-US" baseline="0"/>
              <a:t>de Teste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017-4BD5-9CA0-A28B40EB54B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017-4BD5-9CA0-A28B40EB54B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017-4BD5-9CA0-A28B40EB54B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017-4BD5-9CA0-A28B40EB54B7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017-4BD5-9CA0-A28B40EB54B7}"/>
              </c:ext>
            </c:extLst>
          </c:dPt>
          <c:dLbls>
            <c:dLbl>
              <c:idx val="4"/>
              <c:layout/>
              <c:tx>
                <c:rich>
                  <a:bodyPr/>
                  <a:lstStyle/>
                  <a:p>
                    <a:r>
                      <a:rPr lang="en-US"/>
                      <a:t>Falhas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0017-4BD5-9CA0-A28B40EB54B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Plan1!$A$2:$A$5</c:f>
              <c:strCache>
                <c:ptCount val="4"/>
                <c:pt idx="0">
                  <c:v>Sucessos</c:v>
                </c:pt>
                <c:pt idx="1">
                  <c:v>Falhas</c:v>
                </c:pt>
                <c:pt idx="2">
                  <c:v>Corrigidos</c:v>
                </c:pt>
                <c:pt idx="3">
                  <c:v>Falhas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37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0017-4BD5-9CA0-A28B40EB54B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de % de </a:t>
            </a:r>
            <a:r>
              <a:rPr lang="en-US" baseline="0" dirty="0" err="1"/>
              <a:t>Desenvolvimento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0A-40B6-993F-9F983C1D992D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C0A-40B6-993F-9F983C1D992D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C0A-40B6-993F-9F983C1D992D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C0A-40B6-993F-9F983C1D992D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C0A-40B6-993F-9F983C1D992D}"/>
              </c:ext>
            </c:extLst>
          </c:dPt>
          <c:dLbls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dirty="0"/>
                      <a:t>% </a:t>
                    </a:r>
                    <a:r>
                      <a:rPr lang="en-US" dirty="0" err="1"/>
                      <a:t>não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Desenvolvida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C0A-40B6-993F-9F983C1D992D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Plan1!$A$2:$A$5</c:f>
              <c:strCache>
                <c:ptCount val="3"/>
                <c:pt idx="0">
                  <c:v>% Desenvolvida</c:v>
                </c:pt>
                <c:pt idx="1">
                  <c:v>% não Desenvolvida</c:v>
                </c:pt>
                <c:pt idx="2">
                  <c:v>% não Desenvolvida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874</c:v>
                </c:pt>
                <c:pt idx="2">
                  <c:v>1126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DC0A-40B6-993F-9F983C1D99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17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</a:t>
            </a:r>
            <a:r>
              <a:rPr lang="en-US" baseline="0" dirty="0" err="1"/>
              <a:t>Quantitativo</a:t>
            </a:r>
            <a:r>
              <a:rPr lang="en-US" baseline="0" dirty="0"/>
              <a:t> de </a:t>
            </a:r>
            <a:r>
              <a:rPr lang="en-US" baseline="0" dirty="0" err="1"/>
              <a:t>Casos</a:t>
            </a:r>
            <a:r>
              <a:rPr lang="en-US" baseline="0" dirty="0"/>
              <a:t> </a:t>
            </a:r>
            <a:r>
              <a:rPr lang="en-US" baseline="0"/>
              <a:t>de Teste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A7B-4671-8A98-5C2F5101B50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A7B-4671-8A98-5C2F5101B50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A7B-4671-8A98-5C2F5101B503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A7B-4671-8A98-5C2F5101B503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9A7B-4671-8A98-5C2F5101B503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Falhas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9A7B-4671-8A98-5C2F5101B503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Sucessos</c:v>
                </c:pt>
                <c:pt idx="1">
                  <c:v>Falhas</c:v>
                </c:pt>
                <c:pt idx="2">
                  <c:v>Corrigidos</c:v>
                </c:pt>
                <c:pt idx="3">
                  <c:v>Falhas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67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9A7B-4671-8A98-5C2F5101B50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de % de </a:t>
            </a:r>
            <a:r>
              <a:rPr lang="en-US" baseline="0" dirty="0" err="1"/>
              <a:t>Desenvolvimento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3AD-485E-83AB-3CD81B9475C1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3AD-485E-83AB-3CD81B9475C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3AD-485E-83AB-3CD81B9475C1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3AD-485E-83AB-3CD81B9475C1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3AD-485E-83AB-3CD81B9475C1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% </a:t>
                    </a:r>
                    <a:r>
                      <a:rPr lang="en-US" dirty="0" err="1"/>
                      <a:t>não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Desenvolvida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3AD-485E-83AB-3CD81B9475C1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3"/>
                <c:pt idx="0">
                  <c:v>% Desenvolvida</c:v>
                </c:pt>
                <c:pt idx="1">
                  <c:v>% não Desenvolvida</c:v>
                </c:pt>
                <c:pt idx="2">
                  <c:v>% não Desenvolvida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694</c:v>
                </c:pt>
                <c:pt idx="2">
                  <c:v>306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C3AD-485E-83AB-3CD81B9475C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4</c:v>
                </c:pt>
                <c:pt idx="1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</a:t>
            </a:r>
            <a:r>
              <a:rPr lang="en-US" baseline="0" dirty="0" err="1"/>
              <a:t>Quantitativo</a:t>
            </a:r>
            <a:r>
              <a:rPr lang="en-US" baseline="0" dirty="0"/>
              <a:t> de </a:t>
            </a:r>
            <a:r>
              <a:rPr lang="en-US" baseline="0" dirty="0" err="1"/>
              <a:t>Casos</a:t>
            </a:r>
            <a:r>
              <a:rPr lang="en-US" baseline="0" dirty="0"/>
              <a:t> </a:t>
            </a:r>
            <a:r>
              <a:rPr lang="en-US" baseline="0"/>
              <a:t>de Teste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D9B-4CAF-83B2-2E780BC4AB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D9B-4CAF-83B2-2E780BC4AB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D9B-4CAF-83B2-2E780BC4AB2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D9B-4CAF-83B2-2E780BC4AB2F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D9B-4CAF-83B2-2E780BC4AB2F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Falhas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D9B-4CAF-83B2-2E780BC4AB2F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Sucessos</c:v>
                </c:pt>
                <c:pt idx="1">
                  <c:v>Falhas</c:v>
                </c:pt>
                <c:pt idx="2">
                  <c:v>Corrigidos</c:v>
                </c:pt>
                <c:pt idx="3">
                  <c:v>Falhas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110</c:v>
                </c:pt>
                <c:pt idx="2">
                  <c:v>9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D9B-4CAF-83B2-2E780BC4AB2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de % de </a:t>
            </a:r>
            <a:r>
              <a:rPr lang="en-US" baseline="0" dirty="0" err="1"/>
              <a:t>Desenvolvimento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211-430D-A677-C96AFF6EEFF8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211-430D-A677-C96AFF6EEFF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211-430D-A677-C96AFF6EEFF8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211-430D-A677-C96AFF6EEFF8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211-430D-A677-C96AFF6EEFF8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% </a:t>
                    </a:r>
                    <a:r>
                      <a:rPr lang="en-US" dirty="0" err="1"/>
                      <a:t>não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Desenvolvida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211-430D-A677-C96AFF6EEFF8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3"/>
                <c:pt idx="0">
                  <c:v>% Desenvolvida</c:v>
                </c:pt>
                <c:pt idx="1">
                  <c:v>% não Desenvolvida</c:v>
                </c:pt>
                <c:pt idx="2">
                  <c:v>% não Desenvolvida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540</c:v>
                </c:pt>
                <c:pt idx="2">
                  <c:v>460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211-430D-A677-C96AFF6EEFF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7</c:v>
                </c:pt>
                <c:pt idx="1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0</c:v>
                </c:pt>
                <c:pt idx="1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</a:t>
            </a:r>
            <a:r>
              <a:rPr lang="en-US" baseline="0" dirty="0" err="1"/>
              <a:t>Quantitativo</a:t>
            </a:r>
            <a:r>
              <a:rPr lang="en-US" baseline="0" dirty="0"/>
              <a:t> de </a:t>
            </a:r>
            <a:r>
              <a:rPr lang="en-US" baseline="0" dirty="0" err="1"/>
              <a:t>Casos</a:t>
            </a:r>
            <a:r>
              <a:rPr lang="en-US" baseline="0" dirty="0"/>
              <a:t> </a:t>
            </a:r>
            <a:r>
              <a:rPr lang="en-US" baseline="0"/>
              <a:t>de Teste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A1-4B4D-8398-F43BC5E446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A1-4B4D-8398-F43BC5E4461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AA1-4B4D-8398-F43BC5E4461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AA1-4B4D-8398-F43BC5E44617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AA1-4B4D-8398-F43BC5E44617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Falhas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DAA1-4B4D-8398-F43BC5E44617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Sucessos</c:v>
                </c:pt>
                <c:pt idx="1">
                  <c:v>Falhas</c:v>
                </c:pt>
                <c:pt idx="2">
                  <c:v>Corrigidos</c:v>
                </c:pt>
                <c:pt idx="3">
                  <c:v>Falhas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35</c:v>
                </c:pt>
                <c:pt idx="2">
                  <c:v>15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DAA1-4B4D-8398-F43BC5E446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de % de </a:t>
            </a:r>
            <a:r>
              <a:rPr lang="en-US" baseline="0" dirty="0" err="1"/>
              <a:t>Desenvolvimento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482-4D8E-8001-A211C934DDE7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482-4D8E-8001-A211C934DDE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482-4D8E-8001-A211C934DDE7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482-4D8E-8001-A211C934DDE7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8482-4D8E-8001-A211C934DDE7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% </a:t>
                    </a:r>
                    <a:r>
                      <a:rPr lang="en-US" dirty="0" err="1"/>
                      <a:t>não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Desenvolvida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8482-4D8E-8001-A211C934DDE7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3"/>
                <c:pt idx="0">
                  <c:v>% Desenvolvida</c:v>
                </c:pt>
                <c:pt idx="1">
                  <c:v>% não Desenvolvida</c:v>
                </c:pt>
                <c:pt idx="2">
                  <c:v>% não Desenvolvida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525</c:v>
                </c:pt>
                <c:pt idx="2">
                  <c:v>575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482-4D8E-8001-A211C934DDE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</a:t>
            </a:r>
            <a:r>
              <a:rPr lang="en-US" baseline="0" dirty="0" err="1"/>
              <a:t>Quantitativo</a:t>
            </a:r>
            <a:r>
              <a:rPr lang="en-US" baseline="0" dirty="0"/>
              <a:t> de </a:t>
            </a:r>
            <a:r>
              <a:rPr lang="en-US" baseline="0" dirty="0" err="1"/>
              <a:t>Casos</a:t>
            </a:r>
            <a:r>
              <a:rPr lang="en-US" baseline="0" dirty="0"/>
              <a:t> </a:t>
            </a:r>
            <a:r>
              <a:rPr lang="en-US" baseline="0"/>
              <a:t>de Teste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875-4FAE-95E0-42228B2979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875-4FAE-95E0-42228B29799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875-4FAE-95E0-42228B29799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875-4FAE-95E0-42228B297997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875-4FAE-95E0-42228B297997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Falhas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C875-4FAE-95E0-42228B297997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Sucessos</c:v>
                </c:pt>
                <c:pt idx="1">
                  <c:v>Falhas</c:v>
                </c:pt>
                <c:pt idx="2">
                  <c:v>Corrigidos</c:v>
                </c:pt>
                <c:pt idx="3">
                  <c:v>Falhas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58</c:v>
                </c:pt>
                <c:pt idx="2">
                  <c:v>6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C875-4FAE-95E0-42228B29799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Gráfico</a:t>
            </a:r>
            <a:r>
              <a:rPr lang="en-US" baseline="0" dirty="0"/>
              <a:t> de % de </a:t>
            </a:r>
            <a:r>
              <a:rPr lang="en-US" baseline="0" dirty="0" err="1"/>
              <a:t>Desenvolvimento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% de Desenvolvimento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035-49F5-A807-0D7674D17EAE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035-49F5-A807-0D7674D17EA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035-49F5-A807-0D7674D17EAE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035-49F5-A807-0D7674D17EAE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035-49F5-A807-0D7674D17EAE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% </a:t>
                    </a:r>
                    <a:r>
                      <a:rPr lang="en-US" dirty="0" err="1"/>
                      <a:t>não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Desenvolvida</a:t>
                    </a:r>
                    <a:r>
                      <a:rPr lang="en-US" baseline="0" dirty="0"/>
                      <a:t>
</a:t>
                    </a:r>
                    <a:fld id="{0BD3E4C4-250F-4811-8EB5-8B1650FC7A1A}" type="PERCENTAGE">
                      <a:rPr lang="en-US" baseline="0"/>
                      <a:pPr/>
                      <a:t>[PORCENTAGEM]</a:t>
                    </a:fld>
                    <a:endParaRPr lang="en-US" baseline="0" dirty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2035-49F5-A807-0D7674D17EAE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3"/>
                <c:pt idx="0">
                  <c:v>% Desenvolvida</c:v>
                </c:pt>
                <c:pt idx="1">
                  <c:v>% não Desenvolvida</c:v>
                </c:pt>
                <c:pt idx="2">
                  <c:v>% não Desenvolvida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1200</c:v>
                </c:pt>
                <c:pt idx="2">
                  <c:v>700</c:v>
                </c:pt>
                <c:pt idx="3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035-49F5-A807-0D7674D17EA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% de </a:t>
            </a:r>
            <a:r>
              <a:rPr lang="en-US" sz="1600" dirty="0" err="1"/>
              <a:t>Desenvolvimento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% Desenvolvida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5C4-4595-A4DB-4F06BDBA989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5C4-4595-A4DB-4F06BDBA98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Sucesso</c:v>
                </c:pt>
                <c:pt idx="1">
                  <c:v>Falha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C9-4999-BAE5-4713ECBA32A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E3227-451D-4D12-B21B-99ABBC5ABB61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D310AC4-B01F-48A1-9DE8-F0CB7A5A0A65}">
      <dgm:prSet phldrT="[Texto]"/>
      <dgm:spPr/>
      <dgm:t>
        <a:bodyPr/>
        <a:lstStyle/>
        <a:p>
          <a:r>
            <a:rPr lang="pt-BR" dirty="0"/>
            <a:t>Como era?</a:t>
          </a:r>
        </a:p>
      </dgm:t>
    </dgm:pt>
    <dgm:pt modelId="{F7A9B9E8-C9AF-4268-BD6C-D7EB0A31AFB7}" type="parTrans" cxnId="{1953A95C-D28D-4A91-BE09-DA338CE7A4DA}">
      <dgm:prSet/>
      <dgm:spPr/>
      <dgm:t>
        <a:bodyPr/>
        <a:lstStyle/>
        <a:p>
          <a:endParaRPr lang="pt-BR"/>
        </a:p>
      </dgm:t>
    </dgm:pt>
    <dgm:pt modelId="{58D37FE7-7DC8-4213-809B-5A2BDB849AFE}" type="sibTrans" cxnId="{1953A95C-D28D-4A91-BE09-DA338CE7A4DA}">
      <dgm:prSet/>
      <dgm:spPr/>
      <dgm:t>
        <a:bodyPr/>
        <a:lstStyle/>
        <a:p>
          <a:endParaRPr lang="pt-BR"/>
        </a:p>
      </dgm:t>
    </dgm:pt>
    <dgm:pt modelId="{7D5F8160-E43B-4B0E-8201-EFAD95B0EC51}">
      <dgm:prSet phldrT="[Texto]"/>
      <dgm:spPr/>
      <dgm:t>
        <a:bodyPr/>
        <a:lstStyle/>
        <a:p>
          <a:r>
            <a:rPr lang="pt-BR" dirty="0"/>
            <a:t>Como está?</a:t>
          </a:r>
        </a:p>
      </dgm:t>
    </dgm:pt>
    <dgm:pt modelId="{1C0B1128-7C9D-4740-9DEA-E65E7F5150FA}" type="parTrans" cxnId="{CFAAC57B-866F-42FD-869D-A7B9B66B3EF5}">
      <dgm:prSet/>
      <dgm:spPr/>
      <dgm:t>
        <a:bodyPr/>
        <a:lstStyle/>
        <a:p>
          <a:endParaRPr lang="pt-BR"/>
        </a:p>
      </dgm:t>
    </dgm:pt>
    <dgm:pt modelId="{128A784A-0769-4F27-A46A-225638E9A917}" type="sibTrans" cxnId="{CFAAC57B-866F-42FD-869D-A7B9B66B3EF5}">
      <dgm:prSet/>
      <dgm:spPr/>
      <dgm:t>
        <a:bodyPr/>
        <a:lstStyle/>
        <a:p>
          <a:endParaRPr lang="pt-BR"/>
        </a:p>
      </dgm:t>
    </dgm:pt>
    <dgm:pt modelId="{D8467B6C-AA70-4450-A01C-A7155D3144DB}">
      <dgm:prSet phldrT="[Texto]"/>
      <dgm:spPr/>
      <dgm:t>
        <a:bodyPr/>
        <a:lstStyle/>
        <a:p>
          <a:r>
            <a:rPr lang="pt-BR" dirty="0"/>
            <a:t>Como ficará?</a:t>
          </a:r>
        </a:p>
      </dgm:t>
    </dgm:pt>
    <dgm:pt modelId="{73DD9A67-28D8-4368-911E-06AE92960BD5}" type="parTrans" cxnId="{C08780DA-BD0A-4A0D-98C1-A4D3F9EF1E6D}">
      <dgm:prSet/>
      <dgm:spPr/>
      <dgm:t>
        <a:bodyPr/>
        <a:lstStyle/>
        <a:p>
          <a:endParaRPr lang="pt-BR"/>
        </a:p>
      </dgm:t>
    </dgm:pt>
    <dgm:pt modelId="{0900DCE3-8C05-4F9A-9105-5D48A6C1D6F2}" type="sibTrans" cxnId="{C08780DA-BD0A-4A0D-98C1-A4D3F9EF1E6D}">
      <dgm:prSet/>
      <dgm:spPr/>
      <dgm:t>
        <a:bodyPr/>
        <a:lstStyle/>
        <a:p>
          <a:endParaRPr lang="pt-BR"/>
        </a:p>
      </dgm:t>
    </dgm:pt>
    <dgm:pt modelId="{FCA7E1BE-9D92-4AAB-B87E-A373CA5B102D}" type="pres">
      <dgm:prSet presAssocID="{413E3227-451D-4D12-B21B-99ABBC5ABB6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AF1EA8AE-075A-40AC-A538-35A58E065A44}" type="pres">
      <dgm:prSet presAssocID="{CD310AC4-B01F-48A1-9DE8-F0CB7A5A0A65}" presName="Accent1" presStyleCnt="0"/>
      <dgm:spPr/>
    </dgm:pt>
    <dgm:pt modelId="{95941FC2-D4F4-4BFD-B6F1-02295D00716D}" type="pres">
      <dgm:prSet presAssocID="{CD310AC4-B01F-48A1-9DE8-F0CB7A5A0A65}" presName="Accent" presStyleLbl="node1" presStyleIdx="0" presStyleCnt="3"/>
      <dgm:spPr/>
    </dgm:pt>
    <dgm:pt modelId="{EE0E6DF0-B13D-4568-9A4E-CF6738CCA85C}" type="pres">
      <dgm:prSet presAssocID="{CD310AC4-B01F-48A1-9DE8-F0CB7A5A0A65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3E15528-78D5-4D9F-9E56-008B8C9366E9}" type="pres">
      <dgm:prSet presAssocID="{7D5F8160-E43B-4B0E-8201-EFAD95B0EC51}" presName="Accent2" presStyleCnt="0"/>
      <dgm:spPr/>
    </dgm:pt>
    <dgm:pt modelId="{BA524A97-DA13-431D-BAFD-077043FBAC00}" type="pres">
      <dgm:prSet presAssocID="{7D5F8160-E43B-4B0E-8201-EFAD95B0EC51}" presName="Accent" presStyleLbl="node1" presStyleIdx="1" presStyleCnt="3"/>
      <dgm:spPr/>
    </dgm:pt>
    <dgm:pt modelId="{B8F4DBB3-FE2A-4994-A53E-34D9003AF4BF}" type="pres">
      <dgm:prSet presAssocID="{7D5F8160-E43B-4B0E-8201-EFAD95B0EC5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75993B-F25B-4E1C-B5A7-C5DB74529E75}" type="pres">
      <dgm:prSet presAssocID="{D8467B6C-AA70-4450-A01C-A7155D3144DB}" presName="Accent3" presStyleCnt="0"/>
      <dgm:spPr/>
    </dgm:pt>
    <dgm:pt modelId="{99022821-C636-48FB-A153-4217414561C6}" type="pres">
      <dgm:prSet presAssocID="{D8467B6C-AA70-4450-A01C-A7155D3144DB}" presName="Accent" presStyleLbl="node1" presStyleIdx="2" presStyleCnt="3"/>
      <dgm:spPr/>
    </dgm:pt>
    <dgm:pt modelId="{6ACCA68B-1A2F-4396-AF5D-BEBFA231C6A3}" type="pres">
      <dgm:prSet presAssocID="{D8467B6C-AA70-4450-A01C-A7155D3144D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E99917D-B634-4934-977F-6205578424FB}" type="presOf" srcId="{CD310AC4-B01F-48A1-9DE8-F0CB7A5A0A65}" destId="{EE0E6DF0-B13D-4568-9A4E-CF6738CCA85C}" srcOrd="0" destOrd="0" presId="urn:microsoft.com/office/officeart/2009/layout/CircleArrowProcess"/>
    <dgm:cxn modelId="{C08780DA-BD0A-4A0D-98C1-A4D3F9EF1E6D}" srcId="{413E3227-451D-4D12-B21B-99ABBC5ABB61}" destId="{D8467B6C-AA70-4450-A01C-A7155D3144DB}" srcOrd="2" destOrd="0" parTransId="{73DD9A67-28D8-4368-911E-06AE92960BD5}" sibTransId="{0900DCE3-8C05-4F9A-9105-5D48A6C1D6F2}"/>
    <dgm:cxn modelId="{E1F5F1A3-0892-4FAF-9618-B7756109F00E}" type="presOf" srcId="{413E3227-451D-4D12-B21B-99ABBC5ABB61}" destId="{FCA7E1BE-9D92-4AAB-B87E-A373CA5B102D}" srcOrd="0" destOrd="0" presId="urn:microsoft.com/office/officeart/2009/layout/CircleArrowProcess"/>
    <dgm:cxn modelId="{CFAAC57B-866F-42FD-869D-A7B9B66B3EF5}" srcId="{413E3227-451D-4D12-B21B-99ABBC5ABB61}" destId="{7D5F8160-E43B-4B0E-8201-EFAD95B0EC51}" srcOrd="1" destOrd="0" parTransId="{1C0B1128-7C9D-4740-9DEA-E65E7F5150FA}" sibTransId="{128A784A-0769-4F27-A46A-225638E9A917}"/>
    <dgm:cxn modelId="{1953A95C-D28D-4A91-BE09-DA338CE7A4DA}" srcId="{413E3227-451D-4D12-B21B-99ABBC5ABB61}" destId="{CD310AC4-B01F-48A1-9DE8-F0CB7A5A0A65}" srcOrd="0" destOrd="0" parTransId="{F7A9B9E8-C9AF-4268-BD6C-D7EB0A31AFB7}" sibTransId="{58D37FE7-7DC8-4213-809B-5A2BDB849AFE}"/>
    <dgm:cxn modelId="{8C033861-2217-4AD0-89B5-999A220DADC7}" type="presOf" srcId="{7D5F8160-E43B-4B0E-8201-EFAD95B0EC51}" destId="{B8F4DBB3-FE2A-4994-A53E-34D9003AF4BF}" srcOrd="0" destOrd="0" presId="urn:microsoft.com/office/officeart/2009/layout/CircleArrowProcess"/>
    <dgm:cxn modelId="{6F0F80D8-73F4-4EE9-9A13-536196198727}" type="presOf" srcId="{D8467B6C-AA70-4450-A01C-A7155D3144DB}" destId="{6ACCA68B-1A2F-4396-AF5D-BEBFA231C6A3}" srcOrd="0" destOrd="0" presId="urn:microsoft.com/office/officeart/2009/layout/CircleArrowProcess"/>
    <dgm:cxn modelId="{CCF4B1AE-59C3-4953-BD91-3217F50AF936}" type="presParOf" srcId="{FCA7E1BE-9D92-4AAB-B87E-A373CA5B102D}" destId="{AF1EA8AE-075A-40AC-A538-35A58E065A44}" srcOrd="0" destOrd="0" presId="urn:microsoft.com/office/officeart/2009/layout/CircleArrowProcess"/>
    <dgm:cxn modelId="{BF98EBF7-6D87-4CDE-A2AB-FEA629E5EFA6}" type="presParOf" srcId="{AF1EA8AE-075A-40AC-A538-35A58E065A44}" destId="{95941FC2-D4F4-4BFD-B6F1-02295D00716D}" srcOrd="0" destOrd="0" presId="urn:microsoft.com/office/officeart/2009/layout/CircleArrowProcess"/>
    <dgm:cxn modelId="{5FC93F6B-D196-4ACF-BCF8-1AB2DF4864AD}" type="presParOf" srcId="{FCA7E1BE-9D92-4AAB-B87E-A373CA5B102D}" destId="{EE0E6DF0-B13D-4568-9A4E-CF6738CCA85C}" srcOrd="1" destOrd="0" presId="urn:microsoft.com/office/officeart/2009/layout/CircleArrowProcess"/>
    <dgm:cxn modelId="{F7F8F728-5E49-4F12-8C3C-BC8BDD718C52}" type="presParOf" srcId="{FCA7E1BE-9D92-4AAB-B87E-A373CA5B102D}" destId="{63E15528-78D5-4D9F-9E56-008B8C9366E9}" srcOrd="2" destOrd="0" presId="urn:microsoft.com/office/officeart/2009/layout/CircleArrowProcess"/>
    <dgm:cxn modelId="{E1A89B1F-EE97-43DE-B03E-34E321780FA5}" type="presParOf" srcId="{63E15528-78D5-4D9F-9E56-008B8C9366E9}" destId="{BA524A97-DA13-431D-BAFD-077043FBAC00}" srcOrd="0" destOrd="0" presId="urn:microsoft.com/office/officeart/2009/layout/CircleArrowProcess"/>
    <dgm:cxn modelId="{F757C415-9C0B-459B-85DF-973E80E4DD53}" type="presParOf" srcId="{FCA7E1BE-9D92-4AAB-B87E-A373CA5B102D}" destId="{B8F4DBB3-FE2A-4994-A53E-34D9003AF4BF}" srcOrd="3" destOrd="0" presId="urn:microsoft.com/office/officeart/2009/layout/CircleArrowProcess"/>
    <dgm:cxn modelId="{A008EC46-7AB1-460F-895A-EDC757110ADB}" type="presParOf" srcId="{FCA7E1BE-9D92-4AAB-B87E-A373CA5B102D}" destId="{1175993B-F25B-4E1C-B5A7-C5DB74529E75}" srcOrd="4" destOrd="0" presId="urn:microsoft.com/office/officeart/2009/layout/CircleArrowProcess"/>
    <dgm:cxn modelId="{A1D4C4FB-9050-4022-B301-170F96E3A478}" type="presParOf" srcId="{1175993B-F25B-4E1C-B5A7-C5DB74529E75}" destId="{99022821-C636-48FB-A153-4217414561C6}" srcOrd="0" destOrd="0" presId="urn:microsoft.com/office/officeart/2009/layout/CircleArrowProcess"/>
    <dgm:cxn modelId="{06A661D3-F51D-4CE5-B6EB-E0BE64DB9D28}" type="presParOf" srcId="{FCA7E1BE-9D92-4AAB-B87E-A373CA5B102D}" destId="{6ACCA68B-1A2F-4396-AF5D-BEBFA231C6A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2331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01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725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40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341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593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98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570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413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885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5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6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073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526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9229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867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569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56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850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762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642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77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14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406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2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ão de Nom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r o Cartão de Nom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dadeiro ou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e Texto Vertical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exto e Título Vertical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64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3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údo com Legenda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Legenda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ção com Legend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1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1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1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1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hyperlink" Target="http://localhost/RECLAME_SAO_JOAO-INTEGRAR/RECLAME_SAO_JOAO-INTEGRAR/admin.php?pagina=10" TargetMode="External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hyperlink" Target="http://localhost/RECLAME_SAO_JOAO-INTEGRAR/RECLAME_SAO_JOAO-INTEGRAR/admin.php?pagina=10" TargetMode="External"/><Relationship Id="rId1" Type="http://schemas.openxmlformats.org/officeDocument/2006/relationships/slideLayout" Target="../slideLayouts/slideLayout1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hyperlink" Target="http://localhost/RECLAME_SAO_JOAO-INTEGRAR/admin.php?pagina=5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localhost/RECLAME_SAO_JOAO-INTEGRAR/admin.php?pagina=7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hyperlink" Target="http://localhost/RECLAME_SAO_JOAO-INTEGRAR/trunk/desenvolvimento/comum/RECLAME_SAO_JOAO-INTEGRAR/admin.php?pagina=11" TargetMode="External"/><Relationship Id="rId1" Type="http://schemas.openxmlformats.org/officeDocument/2006/relationships/slideLayout" Target="../slideLayouts/slideLayout1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4.xml"/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1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hyperlink" Target="http://localhost/RECLAME_SAO_JOAO-INTEGRAR/usu_cadastroUsuario.php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hyperlink" Target="http://localhost/RECLAME_SAO_JOAO-INTEGRAR/usu_loginUsuario.php" TargetMode="Externa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hyperlink" Target="http://localhost/RECLAME_SAO_JOAO-INTEGRAR/usu_emailRecuperarSenha.php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hyperlink" Target="http://localhost/RECLAME_SAO_JOAO-INTEGRAR/sobreProjeto.php" TargetMode="Externa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hyperlink" Target="http://localhost/RECLAME_SAO_JOAO-INTEGRAR/sobreProjeto.php" TargetMode="Externa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hyperlink" Target="http://localhost/RECLAME_SAO_JOAO-INTEGRAR/mapa.html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hyperlink" Target="http://localhost/RECLAME_SAO_JOAO-INTEGRAR/sobrenos.php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hyperlink" Target="http://localhost/RECLAME_SAO_JOAO-INTEGRAR/contato.php" TargetMode="Externa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hyperlink" Target="http://localhost/RECLAME_SAO_JOAO-INTEGRAR/index.php" TargetMode="Externa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hyperlink" Target="http://localhost/RECLAME_SAO_JOAO-INTEGRAR/rec_gerenciar.php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hyperlink" Target="http://localhost/RECLAME_SAO_JOAO-INTEGRAR/rec_gerenciar.php" TargetMode="Externa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hyperlink" Target="http://localhost/RECLAME_SAO_JOAO-INTEGRAR/rec_gerenciar.php" TargetMode="Externa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hyperlink" Target="http://localhost/RECLAME_SAO_JOAO-INTEGRAR/rec_gerenciar.php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Banco de Dados Integrado</a:t>
            </a:r>
          </a:p>
        </p:txBody>
      </p:sp>
    </p:spTree>
    <p:extLst>
      <p:ext uri="{BB962C8B-B14F-4D97-AF65-F5344CB8AC3E}">
        <p14:creationId xmlns:p14="http://schemas.microsoft.com/office/powerpoint/2010/main" val="414667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CC99BA-99CF-4ABF-B5FC-80D4AD86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CB303C-31DB-472A-B3AA-EABD1969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43003B-5507-4F87-A815-103A9A4C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293077"/>
            <a:ext cx="11089862" cy="62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4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18676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há sugestões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81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 Pella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Prazos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Integração dos módulos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Falta de estimulo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1073769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36046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de vários casos de uso e ajuda em documentos.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138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197164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Mais integração entre os módulos e Remuneração pelos trabalhos pois aumentaria a motivação.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520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Rafael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Pontes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Entregar tudo dentro do prazo.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873921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9840" y="1070063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1880059" y="2471373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site.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Apoio com as documentações.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Populaçao do banco.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1417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lvl="1" algn="ctr"/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12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Giovana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Cazaroto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1900885" y="3317538"/>
            <a:ext cx="6833139" cy="2733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População do banco;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Comunicação com o módulo;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Ajudar com os casos de teste.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42930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Ajudar a popular o Banco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TFC;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Ajudei em alguns casos de teste.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13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Melhorar a integração do módulo e retomar o desempenho do bimestre passado;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Remuneração.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8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F3EAEC-8228-4185-9AEF-1EFF4A24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3C3498-04A7-4D5F-8EEA-E7029AEF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EE6825-35A7-464A-AA16-E9266D61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331824"/>
            <a:ext cx="11125200" cy="62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04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02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820163" y="230491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Giovana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Letícia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Rafael</a:t>
                      </a:r>
                      <a:r>
                        <a:rPr lang="pt-BR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Dattoli</a:t>
                      </a:r>
                      <a:endParaRPr lang="pt-B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371950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820163" y="574530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0001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2044931" y="3269058"/>
            <a:ext cx="6938127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Apresentação Bimestral de PDS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642" y="1735703"/>
            <a:ext cx="6780414" cy="24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123785" y="3670841"/>
            <a:ext cx="6938127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 03 – Estabelecimentos</a:t>
            </a:r>
          </a:p>
        </p:txBody>
      </p:sp>
    </p:spTree>
    <p:extLst>
      <p:ext uri="{BB962C8B-B14F-4D97-AF65-F5344CB8AC3E}">
        <p14:creationId xmlns:p14="http://schemas.microsoft.com/office/powerpoint/2010/main" val="1774608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03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Gabrielle </a:t>
                      </a:r>
                      <a:r>
                        <a:rPr lang="pt-BR" sz="1800" u="none" strike="noStrike" cap="none" dirty="0" err="1">
                          <a:latin typeface="Times New Roman" pitchFamily="18" charset="0"/>
                          <a:cs typeface="Times New Roman" pitchFamily="18" charset="0"/>
                        </a:rPr>
                        <a:t>Orrú</a:t>
                      </a:r>
                      <a:endParaRPr lang="pt-BR" sz="1800" u="none" strike="noStrike" cap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Guilherme </a:t>
                      </a:r>
                      <a:r>
                        <a:rPr lang="pt-BR" sz="1800" u="none" strike="noStrike" cap="none" dirty="0" err="1">
                          <a:latin typeface="Times New Roman" pitchFamily="18" charset="0"/>
                          <a:cs typeface="Times New Roman" pitchFamily="18" charset="0"/>
                        </a:rPr>
                        <a:t>Damaceno</a:t>
                      </a:r>
                      <a:endParaRPr lang="pt-BR" sz="1800" u="none" strike="noStrike" cap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>
                          <a:latin typeface="Times New Roman" pitchFamily="18" charset="0"/>
                          <a:cs typeface="Times New Roman" pitchFamily="18" charset="0"/>
                        </a:rPr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Lilian Dantas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 dirty="0">
                          <a:latin typeface="Times New Roman" pitchFamily="18" charset="0"/>
                          <a:cs typeface="Times New Roman" pitchFamily="18" charset="0"/>
                        </a:rPr>
                        <a:t>Rafael Alves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3155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Gabriele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A.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Guilherme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Rafael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/ Lilian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Gabrielle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800" b="0" i="0" u="none" strike="noStrike" kern="1200" cap="none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Orrú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Felipe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668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CADASTRAR ESTABELECIMENTO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GERENCIAR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PÁGINA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1003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GERENCIAR RESPOSTA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RESPONDER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RECLAMAÇÃO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87760" y="2194234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ATUALIZAR RESPOSTA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2"/>
          <p:cNvGraphicFramePr>
            <a:graphicFrameLocks/>
          </p:cNvGraphicFramePr>
          <p:nvPr>
            <p:extLst/>
          </p:nvPr>
        </p:nvGraphicFramePr>
        <p:xfrm>
          <a:off x="5364658" y="2168504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EXCLUIR RESPOSTA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0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DENUNCIAR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CLIENTE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64658" y="2168504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PESQUISAR HISTÓRICO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Ambiente onde a empresa realiza seu cadastro em nosso site.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CADASTRAR ESTABELECIMENTO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Times New Roman" pitchFamily="18" charset="0"/>
                <a:cs typeface="Times New Roman" pitchFamily="18" charset="0"/>
              </a:rPr>
              <a:t>Cenário Alternativo 1: Caso o botão selecionado seja o de consumidor ele volta a página para cadastro de consumidor.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tângulo 10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Times New Roman" pitchFamily="18" charset="0"/>
                <a:cs typeface="Times New Roman" pitchFamily="18" charset="0"/>
              </a:rPr>
              <a:t>Cenário Alternativo 2: Caso a funcionalidade principal e o cenário alternativo 1 venha a dar errado, manda uma mensagem avisando o erro, como campo em branco;</a:t>
            </a:r>
            <a:endParaRPr lang="pt-B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Ambiente onde a empresa pode gerenciar suas informações pessoais.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GERENCIAR PÁGINA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Abre a informação para edição, permitindo que o estabelecimento edite a mesma, fazendo as alterações necessárias.</a:t>
            </a:r>
            <a:endParaRPr lang="pt-BR" sz="1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28750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Exibir as reclamações, o status (respondida, não respondida em menos de 15 dias, não respondida em mais de 15 dias) e as opções a serem escolhida na frente de cada reclamação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GERENCIAR RESPOSTA DA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O caso de uso “Responder reclamação” será executado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O caso de uso “Atualizar resposta” será executado.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690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COMO ESTÁ?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9138417-49CE-4F26-BB5F-5D1B39B4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4362"/>
            <a:ext cx="9553344" cy="388077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do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projeto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maneira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integrada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Padronização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nomes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dos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arquivos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estrutura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definida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(MVC)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Organização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padronizada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Facilidade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manutenção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CORRIGIR] Links e conexões entre todos os módulos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CORRIGIR] Estrutura de distribuição dos scripts (/</a:t>
            </a:r>
            <a:r>
              <a:rPr lang="pt-BR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617785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Abre uma textarea para ser respondida a reclamação, aceitando o limite de 1000 caracteres, será apresentado também como título a reclamação enviada por algum dos consumidores.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RESPONDER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 textarea está em branco, retorna a mensagem “campo em branco” e retorna ao passo 1 do fluxo principal.</a:t>
            </a:r>
          </a:p>
          <a:p>
            <a:pPr algn="just">
              <a:lnSpc>
                <a:spcPct val="150000"/>
              </a:lnSpc>
            </a:pPr>
            <a:endParaRPr lang="pt-BR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73759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Abre uma textarea com a resposta da reclamação original escrita, então ele pode modificá-la, seguindo o limite de 1000 Caracteres, sendo apresentada também como título a reclamação enviada por algum dos consumidores.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ATUALIZAR RESPOSTA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 textarea está em branco, retorna a mensagem “campo em branco” e retorna ao passo 1 do fluxo principal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.</a:t>
            </a:r>
            <a:endParaRPr lang="pt-BR" sz="1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364073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Salva as informações no banco de dados, caso necessário, só poderá ser excluída caso a resposta do comentário não tenha sido autorizado pelo administrador.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EXCLUIR RESPOSTA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Aparece uma mensagem falando que a mensagem já foi aprovada e não pode ser excluída.</a:t>
            </a:r>
          </a:p>
          <a:p>
            <a:pPr algn="just">
              <a:lnSpc>
                <a:spcPct val="150000"/>
              </a:lnSpc>
            </a:pPr>
            <a:endParaRPr lang="pt-BR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6011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/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Este Caso de Uso deve ocorrer sempre que o método gerenciar respostas for executado e selecionada a opção denunciar cliente. Ele deve permitir que a empresa denuncie um cliente.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DENUNCIAR CLIENTE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Aparece uma mensagem avisando que não é possível fazer a denúncia devido a campos em branco.</a:t>
            </a:r>
          </a:p>
          <a:p>
            <a:pPr algn="just">
              <a:lnSpc>
                <a:spcPct val="150000"/>
              </a:lnSpc>
            </a:pPr>
            <a:endParaRPr lang="pt-BR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57224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/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Este Caso de Uso deve ocorrer sempre que o método “Histórico” for executado.</a:t>
            </a:r>
          </a:p>
          <a:p>
            <a:pPr algn="just"/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 Ele deve exibir o histórico de reclamações da empresa..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PESQUISAR HISTÓRICO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hangingPunct="0"/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Aparece a opção de buscar por palavra-chave, ou de selecionar filtros, sendo que os filtros podem ser:</a:t>
            </a:r>
          </a:p>
          <a:p>
            <a:pPr hangingPunct="0"/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* Por tempo; * Por status (respondida ou não); * Por avaliação;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01352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2876705" y="68040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9998" y="1175771"/>
            <a:ext cx="2828544" cy="46466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Casos de Testes: 121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110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Falha: 11 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91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99606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520872" y="1021367"/>
            <a:ext cx="1171260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Integrantes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2302361" y="1967696"/>
          <a:ext cx="6066150" cy="34281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033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MÓDULO 03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 dirty="0"/>
                        <a:t>Gabrielle </a:t>
                      </a:r>
                      <a:r>
                        <a:rPr lang="pt-BR" sz="1800" u="none" strike="noStrike" cap="none" dirty="0" err="1"/>
                        <a:t>Orrú</a:t>
                      </a:r>
                      <a:endParaRPr lang="pt-BR"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/>
                        <a:t>Guilherme Damaceno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Lilian Dantas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 dirty="0"/>
                        <a:t>Rafael Alves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009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Analista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86" name="Shape 286"/>
          <p:cNvSpPr/>
          <p:nvPr/>
        </p:nvSpPr>
        <p:spPr>
          <a:xfrm>
            <a:off x="2434858" y="3375337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 bimestre como um todo como um todo foi difícil para mim, pois estava desmotivada. Por conta de estar desmotivada não trabalhei o quanto poderia e deveria.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28993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292" name="Shape 292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nos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Breve participação no desenvolvimento.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2140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591FC-FC62-4365-8399-A99C1A61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728580-9313-426C-829A-B90029F0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7BC9D1-450D-4338-B189-A3C2BA1F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353006"/>
            <a:ext cx="10879015" cy="61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7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298" name="Shape 298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rebuchet MS"/>
              </a:rPr>
              <a:t>Não há sugestões.</a:t>
            </a: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902192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04" name="Shape 304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05" name="Shape 305"/>
          <p:cNvSpPr/>
          <p:nvPr/>
        </p:nvSpPr>
        <p:spPr>
          <a:xfrm>
            <a:off x="2434858" y="3348442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Corrigir erros;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 manter animado;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 concentrar.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728765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11" name="Shape 311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nos casos de teste;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uso;</a:t>
            </a: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Desenvolvimento.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2128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298" name="Shape 298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rebuchet MS"/>
              </a:rPr>
              <a:t>Não há sugestões.</a:t>
            </a: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62343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23" name="Shape 323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Analista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4" name="Shape 324"/>
          <p:cNvSpPr/>
          <p:nvPr/>
        </p:nvSpPr>
        <p:spPr>
          <a:xfrm>
            <a:off x="2434858" y="3348442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algn="ctr"/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Auxiliar os desenvolvedores na parte de programação.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92288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30" name="Shape 330"/>
          <p:cNvSpPr/>
          <p:nvPr/>
        </p:nvSpPr>
        <p:spPr>
          <a:xfrm>
            <a:off x="2364600" y="2089208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lnSpc>
                <a:spcPct val="150000"/>
              </a:lnSpc>
              <a:buClr>
                <a:srgbClr val="A5B592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rgbClr val="A5B5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Alterações nos casos de teste;</a:t>
            </a:r>
          </a:p>
          <a:p>
            <a:pPr lvl="0">
              <a:lnSpc>
                <a:spcPct val="150000"/>
              </a:lnSpc>
              <a:buClr>
                <a:srgbClr val="A5B592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rgbClr val="A5B5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Alterações no caso de uso;</a:t>
            </a:r>
          </a:p>
          <a:p>
            <a:pPr lvl="0">
              <a:lnSpc>
                <a:spcPct val="150000"/>
              </a:lnSpc>
              <a:buClr>
                <a:srgbClr val="A5B592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rgbClr val="A5B5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Breve participação no desenvolvimento.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76679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36" name="Shape 33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Sem sugestões.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159221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42" name="Shape 342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Gabrielle Orrú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DBA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43" name="Shape 343"/>
          <p:cNvSpPr/>
          <p:nvPr/>
        </p:nvSpPr>
        <p:spPr>
          <a:xfrm>
            <a:off x="2434858" y="3281207"/>
            <a:ext cx="6273573" cy="25951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Devido a maior parte das atividades ser programação e eu não possuir domínio do assunto, não consegui ajudar e nem desenvolver.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76749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11" name="Shape 311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2307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36" name="Shape 33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 módulo retomar a união.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461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C24A9-9F37-48AE-B7E1-3A882505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F5805B-7907-4D60-9E42-5F690113D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DDDF0B-4932-4CE7-8F35-C6E4FA1F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410308"/>
            <a:ext cx="10923052" cy="61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436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61" name="Shape 361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Guilherme Damaceno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DBA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62" name="Shape 362"/>
          <p:cNvSpPr/>
          <p:nvPr/>
        </p:nvSpPr>
        <p:spPr>
          <a:xfrm>
            <a:off x="2434857" y="3388783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Concentrar na atividade sendo desenvolvida.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1909578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68" name="Shape 368"/>
          <p:cNvSpPr/>
          <p:nvPr/>
        </p:nvSpPr>
        <p:spPr>
          <a:xfrm>
            <a:off x="2141315" y="1940352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teste;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Breve ajuda no desenvolvimento dos casos de uso.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321662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74" name="Shape 374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Atividades remuneradas na sala de aula.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14559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80" name="Shape 380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Lilian Dantas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81" name="Shape 381"/>
          <p:cNvSpPr/>
          <p:nvPr/>
        </p:nvSpPr>
        <p:spPr>
          <a:xfrm>
            <a:off x="2434858" y="3388783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 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Um pouco de dificuldade em alguns desenvolvimentos.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64528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87" name="Shape 387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Desenvolvimento;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teste;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318049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93" name="Shape 393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imes New Roman"/>
              </a:rPr>
              <a:t>Maior colaboração das pessoas ao redor, em questão de pessoas ficarem jogando enquanto você tenta programar, atrapalhando quem está trabalhando.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1553934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99" name="Shape 399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Rafael Alves Camillo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00" name="Shape 400"/>
          <p:cNvSpPr/>
          <p:nvPr/>
        </p:nvSpPr>
        <p:spPr>
          <a:xfrm>
            <a:off x="2434859" y="3671171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Integrar os protótipos desenvolvidos do projeto.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247365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767408" y="980728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406" name="Shape 40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Desenvolvimento da Iterações;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teste;</a:t>
            </a:r>
          </a:p>
          <a:p>
            <a:pPr lvl="0">
              <a:lnSpc>
                <a:spcPct val="150000"/>
              </a:lnSpc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Alterações no caso de uso;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Elaboração da Apresentação Bimestral de PDS.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36194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412" name="Shape 412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Minha sugestão para esse bimestre é que haja mais motivação para os alunos que estão trabalhando no projeto, como na realização de um viagem ao fim do projeto, com a turma.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84646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1024128" y="1011858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 03 – Notas</a:t>
            </a:r>
          </a:p>
        </p:txBody>
      </p:sp>
      <p:graphicFrame>
        <p:nvGraphicFramePr>
          <p:cNvPr id="418" name="Shape 418"/>
          <p:cNvGraphicFramePr/>
          <p:nvPr>
            <p:extLst/>
          </p:nvPr>
        </p:nvGraphicFramePr>
        <p:xfrm>
          <a:off x="1778600" y="1972407"/>
          <a:ext cx="8128000" cy="3538875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Nomes dos Integrantes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/>
                        <a:t>Notas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7,5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6,5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9,0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Gabrielle Orrú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Guilherme Damaceno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8,5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Lilian Dantas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Rafael Alves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419" name="Shape 419"/>
          <p:cNvGraphicFramePr/>
          <p:nvPr>
            <p:extLst/>
          </p:nvPr>
        </p:nvGraphicFramePr>
        <p:xfrm>
          <a:off x="1757816" y="6172814"/>
          <a:ext cx="812800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dirty="0"/>
                        <a:t>Nota do Módulo: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dirty="0"/>
                        <a:t>8.0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58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82E4FA-1D8B-4C1B-92BA-FC664271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BF6343-84F9-4747-A446-148A6DD0B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3C692B-AE51-4B06-AE37-1818AC9E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" y="318196"/>
            <a:ext cx="11101754" cy="62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47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04 – Relatórios</a:t>
            </a:r>
          </a:p>
        </p:txBody>
      </p:sp>
    </p:spTree>
    <p:extLst>
      <p:ext uri="{BB962C8B-B14F-4D97-AF65-F5344CB8AC3E}">
        <p14:creationId xmlns:p14="http://schemas.microsoft.com/office/powerpoint/2010/main" val="36719632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2736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02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Larissa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Lucas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Spreng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Luísa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Villela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Guilherme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Assis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Mayara Pires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8628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Guilherme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Larissa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Marcus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Luísa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Mayara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9611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 RANKINGS DE ESTABELECIMENTOS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GRÁFICOS DE PROBLEMAS SOLUCIONADOS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8193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 RELATÓRIOS TABULARES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COM FILTROS PERSONALIZADOS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GRÁFICO DE NÚMERO DE RECLAMAÇÕES RECEBIDAS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LISTA COM ESTABELECIMENTOS TENDENCIOSOS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 FEEDBACK DAS REUNIÕES COM ESTABELECIMENTOS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+ Lucas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47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RECLAMAÇÕES DOS ESTABELECIMENTOS NAS ÚLTIMAS SEMANAS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564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REGISTRAR FEEDBACK DA REUNIÃO REALIZADA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COM O CLIENTE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 + Lucas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81130"/>
          <a:ext cx="4279148" cy="2543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36082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4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COMPARAÇÃO GRÁFICA E TABULAR ENTRE DUAS EMPRESA DA MESMA CATEGORIA</a:t>
                      </a:r>
                      <a:endParaRPr lang="pt-BR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256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256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256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7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um ranking na página inicial com os 10 melhores e outro com os 10 piores estabelecimentos ao clicar em rankings no menu principal.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VISUAZLIZAR RANKING DE ESTABELECIMENTOS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aba serviços, ao clicar em exibir rankings e relatórios o sistema irá redirecionar ao ranking completo de estabelecimentos.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10"/>
          <p:cNvSpPr/>
          <p:nvPr/>
        </p:nvSpPr>
        <p:spPr>
          <a:xfrm>
            <a:off x="986589" y="5297025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ranking não está coerente com as informações do banco de dados.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206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     Rankings      Problemas Solucionados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400" dirty="0"/>
              <a:t>VISUALIZAR GRÁFICO DE PROBLEMAS SOLUCIONADOS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Conector de seta reta 15"/>
          <p:cNvCxnSpPr/>
          <p:nvPr/>
        </p:nvCxnSpPr>
        <p:spPr>
          <a:xfrm flipV="1">
            <a:off x="2426208" y="2614056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3626156" y="2620152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096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     Relatórios       Relatórios tabulares com filtros personalizados de avaliação;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VISUAZLIZAR RELATÓRIOS TABULARES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10"/>
          <p:cNvSpPr/>
          <p:nvPr/>
        </p:nvSpPr>
        <p:spPr>
          <a:xfrm>
            <a:off x="986589" y="5297025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 algumas falhas na organização da página.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1955853" y="2696168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3174089" y="2683976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576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     Rankings      Número de Reclamações nos últimos tempos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400" dirty="0"/>
              <a:t>VISUALIZAR GRÁFICO NÚMERO DE RECLAMAÇÕES </a:t>
            </a:r>
            <a:r>
              <a:rPr lang="pt-BR" altLang="pt-BR" sz="1600" dirty="0"/>
              <a:t>RECEBIDAS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Conector de seta reta 15"/>
          <p:cNvCxnSpPr/>
          <p:nvPr/>
        </p:nvCxnSpPr>
        <p:spPr>
          <a:xfrm flipV="1">
            <a:off x="2426208" y="2614056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3626156" y="2620152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4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E4F6B4-C9B4-491B-B95D-2B8CDE8F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75" y="502590"/>
            <a:ext cx="10656277" cy="59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929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o ranking de estabelecimentos tendenciosos na página inicial.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400" dirty="0"/>
              <a:t>VISUAZLIZAR LISTA DE ESTEBELECIMENTOS TENDENCIOSOS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Serviços      Exibir Rankings e Relatórios       Estabelecimentos Tendenciosos 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Conector de seta reta 11"/>
          <p:cNvCxnSpPr/>
          <p:nvPr/>
        </p:nvCxnSpPr>
        <p:spPr>
          <a:xfrm flipV="1">
            <a:off x="2411446" y="4737304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5442764" y="4749080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366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principal     Serviços    Exibir ranking e relatórios  Feedback das reuniões com estabelecimentos.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VISUAZLIZAR FEEDBACK DAS REUNIÕES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Conector de seta reta 10"/>
          <p:cNvCxnSpPr/>
          <p:nvPr/>
        </p:nvCxnSpPr>
        <p:spPr>
          <a:xfrm flipV="1">
            <a:off x="2527270" y="2433207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685510" y="2439303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2027398" y="2865324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543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principal     Serviços    Exibir ranking e relatórios     Número de reclamações nos últimos tempos.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VISUALIZAR RECLAMAÇÕES DOS </a:t>
            </a:r>
            <a:r>
              <a:rPr lang="pt-BR" altLang="pt-BR" sz="2400" dirty="0"/>
              <a:t>ESTABELECIMENTOS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Conector de seta reta 10"/>
          <p:cNvCxnSpPr/>
          <p:nvPr/>
        </p:nvCxnSpPr>
        <p:spPr>
          <a:xfrm flipV="1">
            <a:off x="2527270" y="2433207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685510" y="2439303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2210278" y="2859228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59727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REGISTRAR FEEDBACK DA REUNIÃO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ângulo 10"/>
          <p:cNvSpPr/>
          <p:nvPr/>
        </p:nvSpPr>
        <p:spPr>
          <a:xfrm>
            <a:off x="986589" y="5297025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 algumas falhas em linhas de código.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1955853" y="2696168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3174089" y="2683976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1003913" y="2196246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principal     Serviços    Exibir ranking e relatórios       Registrar Feedback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 flipV="1">
            <a:off x="2618710" y="2494810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3697702" y="2488714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2070714" y="2912086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0883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principal     Serviços    Exibir ranking e relatórios      Comparação entre duas empresas.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000" dirty="0"/>
              <a:t>VISUALIZAR COMPARAÇÃO GRÁFICA E TABULAR ENTRE EMPRESAS</a:t>
            </a:r>
            <a:endParaRPr lang="pt-BR" altLang="pt-BR" sz="2400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852721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7" y="6289557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1" name="Conector de seta reta 10"/>
          <p:cNvCxnSpPr/>
          <p:nvPr/>
        </p:nvCxnSpPr>
        <p:spPr>
          <a:xfrm flipV="1">
            <a:off x="2527270" y="2433207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685510" y="2439303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2015206" y="2852537"/>
            <a:ext cx="231648" cy="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3793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3008126" y="680407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9998" y="1175771"/>
            <a:ext cx="2828544" cy="4646611"/>
          </a:xfrm>
        </p:spPr>
        <p:txBody>
          <a:bodyPr>
            <a:normAutofit/>
          </a:bodyPr>
          <a:lstStyle/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Casos de Testes: 59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35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Falha: 24 </a:t>
            </a: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770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823019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04 - Relatórios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2736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Larissa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Guilherme Assis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Luísa Villela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Lucas Spreng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Mayara Alves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387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Guilherme de Assis Mello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Não tive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518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47357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 de Teste;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Programação da página de feedback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TFC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313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COMO FICARÁ?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9138417-49CE-4F26-BB5F-5D1B39B4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4362"/>
            <a:ext cx="9553344" cy="38807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Links e conexões entre todos os módulos corrigidos</a:t>
            </a:r>
          </a:p>
          <a:p>
            <a:pPr>
              <a:buFont typeface="Wingdings" pitchFamily="2" charset="2"/>
              <a:buChar char="§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Estrutura de distribuição dos scripts (/</a:t>
            </a:r>
            <a:r>
              <a:rPr lang="pt-BR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corrigida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pt-BR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istema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funcionando totalmente com interação entre o usuário </a:t>
            </a:r>
            <a:r>
              <a:rPr lang="pt-BR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logado</a:t>
            </a: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 todas as demais páginas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Fluxo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com links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corretos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todas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páginas</a:t>
            </a: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7585201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285007" y="2157865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sugestões...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03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Larissa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Ribeiro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Não tive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897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82043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Alterações no Banco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Documento de Casos de Teste;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TFC;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Apresentação Bimestral.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075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210116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Sem sugestões.</a:t>
            </a:r>
          </a:p>
        </p:txBody>
      </p:sp>
    </p:spTree>
    <p:extLst>
      <p:ext uri="{BB962C8B-B14F-4D97-AF65-F5344CB8AC3E}">
        <p14:creationId xmlns:p14="http://schemas.microsoft.com/office/powerpoint/2010/main" val="29751826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Lucas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Spreng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Cumprir os prazos de entrega.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Projeto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Encarar sozinho o desenvolvimento de todos os casos de uso</a:t>
            </a:r>
          </a:p>
        </p:txBody>
      </p:sp>
    </p:spTree>
    <p:extLst>
      <p:ext uri="{BB962C8B-B14F-4D97-AF65-F5344CB8AC3E}">
        <p14:creationId xmlns:p14="http://schemas.microsoft.com/office/powerpoint/2010/main" val="25872305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2123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da página do módulo 4 – </a:t>
            </a:r>
            <a:r>
              <a:rPr lang="pt-BR" dirty="0" err="1">
                <a:solidFill>
                  <a:schemeClr val="accent1"/>
                </a:solidFill>
              </a:rPr>
              <a:t>rankings.php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Exploração e uso do </a:t>
            </a:r>
            <a:r>
              <a:rPr lang="pt-BR" dirty="0" err="1">
                <a:solidFill>
                  <a:schemeClr val="accent1"/>
                </a:solidFill>
              </a:rPr>
              <a:t>Highcharts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projeto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54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8"/>
            <a:ext cx="6879634" cy="41100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união e proatividade da turma como um todo, a fim de evitar e solucionar: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Mal funcionamento de questões supostamente já desenvolvidas (Ex: Banco Integrado).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de toda a parte de desenvolvimento em um mesmo projeto/conjunto de diretórios.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Compartilhamento das classes de modelos e controle na utilização do MVC.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442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8"/>
            <a:ext cx="6879634" cy="41100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1"/>
                </a:solidFill>
              </a:rPr>
              <a:t>Participação de todos os módulos nas atividades de integração do projeto, tal qual o uso da estrutura escolhida (MVC)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chemeClr val="accent1"/>
                </a:solidFill>
              </a:rPr>
              <a:t>Seguir determinado padrão no desenvolvimento do projeto</a:t>
            </a:r>
            <a:r>
              <a:rPr lang="pt-BR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05468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Luísa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Villela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Dificuldade em focar no projeto.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165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82043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 de teste.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Apresentação Bimestral de PDS.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Atualização de documentos.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TFC.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06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01 – Usuários</a:t>
            </a:r>
          </a:p>
        </p:txBody>
      </p:sp>
    </p:spTree>
    <p:extLst>
      <p:ext uri="{BB962C8B-B14F-4D97-AF65-F5344CB8AC3E}">
        <p14:creationId xmlns:p14="http://schemas.microsoft.com/office/powerpoint/2010/main" val="16597914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sugestão no momento.</a:t>
            </a:r>
          </a:p>
        </p:txBody>
      </p:sp>
    </p:spTree>
    <p:extLst>
      <p:ext uri="{BB962C8B-B14F-4D97-AF65-F5344CB8AC3E}">
        <p14:creationId xmlns:p14="http://schemas.microsoft.com/office/powerpoint/2010/main" val="16313683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Mayara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Pires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5087" y="3379304"/>
            <a:ext cx="6273346" cy="302185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Complexidade do documento de Casos de Teste.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760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/>
              <a:t>Principais Atividades Desenvolvidas</a:t>
            </a:r>
            <a:endParaRPr lang="pt-BR" alt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91375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Banco de Dados Local: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MER, Modelo Lógico e Físico;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Banco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Conclusão do documento de Casos de Teste.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921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</p:txBody>
      </p:sp>
    </p:spTree>
    <p:extLst>
      <p:ext uri="{BB962C8B-B14F-4D97-AF65-F5344CB8AC3E}">
        <p14:creationId xmlns:p14="http://schemas.microsoft.com/office/powerpoint/2010/main" val="28318345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04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820163" y="2304916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Guilherme de Assis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Larissa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Lucas Spreng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Luísa Vilela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4095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Mayara Pires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820163" y="5062662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     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6465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05 –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40129692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05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Amanda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Gustavo Henrique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Elizandra Nicolau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Ingrid</a:t>
                      </a:r>
                      <a:r>
                        <a:rPr lang="pt-BR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Lima</a:t>
                      </a:r>
                      <a:endParaRPr lang="pt-B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Gabriel</a:t>
                      </a: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Rehder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Luiz Fernando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Winnie Cristina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8448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Winnie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Gabriel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Amanda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/ Elizandra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Luiz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Gustavo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968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ITERAÇÃO</a:t>
            </a:r>
          </a:p>
        </p:txBody>
      </p:sp>
      <p:graphicFrame>
        <p:nvGraphicFramePr>
          <p:cNvPr id="11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399380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ATUALIZAR TIPOS DE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Espaço Reservado para Conteúdo 2"/>
          <p:cNvGraphicFramePr>
            <a:graphicFrameLocks/>
          </p:cNvGraphicFramePr>
          <p:nvPr>
            <p:extLst/>
          </p:nvPr>
        </p:nvGraphicFramePr>
        <p:xfrm>
          <a:off x="4379579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EXCLUIR TIPOS DE ESTABELECIMENTO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Espaço Reservado para Conteúdo 2"/>
          <p:cNvGraphicFramePr>
            <a:graphicFrameLocks/>
          </p:cNvGraphicFramePr>
          <p:nvPr>
            <p:extLst/>
          </p:nvPr>
        </p:nvGraphicFramePr>
        <p:xfrm>
          <a:off x="4379579" y="397362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EXCLUIR TIPOS DE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ATUALIZAR</a:t>
                      </a: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TIPOS DE ESTABELECIMENTO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8081295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INSERIR TIPOS DE ESTABELECIMENTO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Espaço Reservado para Conteúdo 2"/>
          <p:cNvGraphicFramePr>
            <a:graphicFrameLocks/>
          </p:cNvGraphicFramePr>
          <p:nvPr>
            <p:extLst/>
          </p:nvPr>
        </p:nvGraphicFramePr>
        <p:xfrm>
          <a:off x="8081295" y="397362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INSERIR TIPOS DE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3987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ITERAÇÃO</a:t>
            </a:r>
          </a:p>
        </p:txBody>
      </p:sp>
      <p:graphicFrame>
        <p:nvGraphicFramePr>
          <p:cNvPr id="11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399380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TORNAR ADMINISTRADOR OU MODERADOR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Espaço Reservado para Conteúdo 2"/>
          <p:cNvGraphicFramePr>
            <a:graphicFrameLocks/>
          </p:cNvGraphicFramePr>
          <p:nvPr>
            <p:extLst/>
          </p:nvPr>
        </p:nvGraphicFramePr>
        <p:xfrm>
          <a:off x="4379579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TIPOS DE PRODUTOS E SERVIÇOS</a:t>
                      </a:r>
                      <a:endParaRPr lang="pt-BR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3" name="Espaço Reservado para Conteúdo 2"/>
          <p:cNvGraphicFramePr>
            <a:graphicFrameLocks/>
          </p:cNvGraphicFramePr>
          <p:nvPr>
            <p:extLst/>
          </p:nvPr>
        </p:nvGraphicFramePr>
        <p:xfrm>
          <a:off x="4379579" y="397362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EDITAR USUÁRIO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4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ATUALIZAR</a:t>
                      </a: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TIPOS DE PRODUTOS E SERVIÇOS</a:t>
                      </a:r>
                      <a:endParaRPr lang="pt-BR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8081295" y="2004460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INSERIR</a:t>
                      </a: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TIPOS DE PRODUTOS E SERVIÇOS</a:t>
                      </a:r>
                      <a:endParaRPr lang="pt-BR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Espaço Reservado para Conteúdo 2"/>
          <p:cNvGraphicFramePr>
            <a:graphicFrameLocks/>
          </p:cNvGraphicFramePr>
          <p:nvPr>
            <p:extLst/>
          </p:nvPr>
        </p:nvGraphicFramePr>
        <p:xfrm>
          <a:off x="8081295" y="3973629"/>
          <a:ext cx="3352716" cy="1762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63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1026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TORNAR USUÁRIO INATIVO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1026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6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6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01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Jéssica Fernandes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Rodne Wilson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084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uma tabela com a listagem de tipos de estabelecimento já cadastrados.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GERENCIAR TIPOS DE ESTABELECIMENTO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Inserir, Atualizar ou Excluir Tipos de Estabelecimento: Exibir um pop-up com os  campos disponíveis para inserção dos dados do Tipo de Estabelecimento a ser cadastrado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tângulo 10"/>
          <p:cNvSpPr/>
          <p:nvPr/>
        </p:nvSpPr>
        <p:spPr>
          <a:xfrm>
            <a:off x="986590" y="4304493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Pesquisar tipos de estabelecimento: Conforme for digitado o nome do Tipo de Estabelecimento desejado, aparecera uma aba abaixo da barra de pesquisa que exibirá sugestões de Tipos de Estabelecimento existentes. 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986590" y="4304493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Verificação de reclamações vinculados ao Tipo de Estabelecimento: Verificar em banco, se existem reclamações vinculados ao determinado Tipo de Estabelecimento a ser excluído.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986589" y="4304492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Falhas já corrigidas:</a:t>
            </a:r>
          </a:p>
          <a:p>
            <a:pPr marL="285750"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CT #21: Não listava todos os estabelecimentos inseridos.</a:t>
            </a:r>
          </a:p>
          <a:p>
            <a:pPr marL="285750" indent="-28575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 #32: Não listava todos os estabelecimentos atualizados.</a:t>
            </a:r>
          </a:p>
        </p:txBody>
      </p:sp>
    </p:spTree>
    <p:extLst>
      <p:ext uri="{BB962C8B-B14F-4D97-AF65-F5344CB8AC3E}">
        <p14:creationId xmlns:p14="http://schemas.microsoft.com/office/powerpoint/2010/main" val="350602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a listagem dos Tipos de Reclamação já cadastrados.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GERENCIAR TIPOS DE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Inserir Tipos de Reclamação: Exibir um pop-up com os  campos disponíveis para inserção dos dados do Tipo de Reclamação a ser cadastrado.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tângulo 15"/>
          <p:cNvSpPr/>
          <p:nvPr/>
        </p:nvSpPr>
        <p:spPr>
          <a:xfrm>
            <a:off x="986589" y="4304493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Atualizar tipos de estabelecimento: Exibir um pop-up com os campos disponíveis com os dados do Tipo de Reclamação disponíveis para alteração.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986589" y="4304492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Excluir tipos de estabelecimento: Exibir um pop-up com a seguinte mensagem: “Você tem certeza que deseja excluir a categoria: (Nome da categoria)?”.</a:t>
            </a:r>
          </a:p>
        </p:txBody>
      </p:sp>
    </p:spTree>
    <p:extLst>
      <p:ext uri="{BB962C8B-B14F-4D97-AF65-F5344CB8AC3E}">
        <p14:creationId xmlns:p14="http://schemas.microsoft.com/office/powerpoint/2010/main" val="24506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administrador irá gerenciar os usuários podendo torna-lo administrador ou agente moderador, além de poder edita-lo e torná-lo inativo.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GERENCIAR USUÁRIOS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Tornar </a:t>
            </a:r>
            <a:r>
              <a:rPr lang="pt-BR" sz="169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administrador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 moderador: Sempre que o método tornar administrador for selecionado, ele deve tornar um usuário administrador ou moderador. Exibirá um pop-up para executar esta ação pedindo confirmação desta.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tângulo 16"/>
          <p:cNvSpPr/>
          <p:nvPr/>
        </p:nvSpPr>
        <p:spPr>
          <a:xfrm>
            <a:off x="986590" y="4307592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Editar Usuário: Possibilitar a alteração de dados dos usuários. Exibe um pop-up com os dados do usuário podendo alterá-los.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F67DD9CB-3985-4ECA-8C50-686AB50EEAD9}"/>
              </a:ext>
            </a:extLst>
          </p:cNvPr>
          <p:cNvSpPr/>
          <p:nvPr/>
        </p:nvSpPr>
        <p:spPr>
          <a:xfrm>
            <a:off x="986590" y="4300691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Tornar usuário inativo: Ocorrerá sempre que o método tornar usuário inativo for selecionado. Irá exibir um pop-up para confirmar a inatividade do usuário.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BE3E980F-126C-4AA7-A487-39862BA351F6}"/>
              </a:ext>
            </a:extLst>
          </p:cNvPr>
          <p:cNvSpPr/>
          <p:nvPr/>
        </p:nvSpPr>
        <p:spPr>
          <a:xfrm>
            <a:off x="986590" y="4296888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Tornar usuário inativo: Ocorrerá sempre que o método tornar usuário inativo for selecionado. Irá exibir um pop-up para confirmar a inatividade do usuário.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329C3B42-1B57-4C06-B113-2C2DD55FF3C2}"/>
              </a:ext>
            </a:extLst>
          </p:cNvPr>
          <p:cNvSpPr/>
          <p:nvPr/>
        </p:nvSpPr>
        <p:spPr>
          <a:xfrm>
            <a:off x="986590" y="4310690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Falhas que já foram corrigidas: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#CT39: não havia sido feito; #CT40: não havia sido feito;</a:t>
            </a: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#CT41: não havia sido feito; #CT42: não havia sido feito;</a:t>
            </a:r>
          </a:p>
        </p:txBody>
      </p:sp>
      <p:sp>
        <p:nvSpPr>
          <p:cNvPr id="14" name="Botão de ação: Documento 13">
            <a:hlinkClick r:id="rId4" highlightClick="1"/>
            <a:extLst>
              <a:ext uri="{FF2B5EF4-FFF2-40B4-BE49-F238E27FC236}">
                <a16:creationId xmlns:a16="http://schemas.microsoft.com/office/drawing/2014/main" xmlns="" id="{AECEA760-8CC5-410C-A40A-E4B49DDA12CC}"/>
              </a:ext>
            </a:extLst>
          </p:cNvPr>
          <p:cNvSpPr/>
          <p:nvPr/>
        </p:nvSpPr>
        <p:spPr>
          <a:xfrm>
            <a:off x="3949295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sp>
        <p:nvSpPr>
          <p:cNvPr id="15" name="Botão de ação: Documento 14">
            <a:hlinkClick r:id="rId4" highlightClick="1"/>
            <a:extLst>
              <a:ext uri="{FF2B5EF4-FFF2-40B4-BE49-F238E27FC236}">
                <a16:creationId xmlns:a16="http://schemas.microsoft.com/office/drawing/2014/main" xmlns="" id="{A719C3C1-7898-4611-9FCE-BC481337654F}"/>
              </a:ext>
            </a:extLst>
          </p:cNvPr>
          <p:cNvSpPr/>
          <p:nvPr/>
        </p:nvSpPr>
        <p:spPr>
          <a:xfrm>
            <a:off x="1281222" y="6028232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</p:spTree>
    <p:extLst>
      <p:ext uri="{BB962C8B-B14F-4D97-AF65-F5344CB8AC3E}">
        <p14:creationId xmlns:p14="http://schemas.microsoft.com/office/powerpoint/2010/main" val="35543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1" grpId="0" animBg="1"/>
      <p:bldP spid="12" grpId="0" animBg="1"/>
      <p:bldP spid="13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uma tabela com a listagem de tipos de produtos e serviços já cadastrados.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#04 </a:t>
            </a:r>
            <a:r>
              <a:rPr lang="pt-BR" altLang="pt-BR" sz="2800" dirty="0"/>
              <a:t>GERENCIAR TIPOS DE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tângulo 15"/>
          <p:cNvSpPr/>
          <p:nvPr/>
        </p:nvSpPr>
        <p:spPr>
          <a:xfrm>
            <a:off x="986589" y="4304493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Inserir Tipos de Estabelecimento: Exibir um pop-up com os  campos disponíveis para inserção dos dados do Tipo de Produto e Serviço a ser cadastrado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986589" y="4304493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Atualizar tipos de estabelecimento: Exibir um pop-up com os campos disponíveis com os dados do Tipo de Produto e Serviço disponíveis para alteração.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986589" y="4304492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Excluir tipos de estabelecimento: Exibir um pop-up com a seguinte mensagem: “Você tem certeza que deseja excluir a categoria: (Nome da categoria)?”.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174728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14012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05 – ADMINISTRATIVO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Amanda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Gustavo Henrique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Elizandra Nicolau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Ingrid</a:t>
                      </a:r>
                      <a:r>
                        <a:rPr lang="pt-BR" sz="1800" baseline="0" dirty="0"/>
                        <a:t> Lima</a:t>
                      </a:r>
                      <a:endParaRPr lang="pt-B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Rehder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Luiz Fernando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Winnie Cristina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4054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Amanda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Caroline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Neste bimestre não houve dificuldades.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92096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215960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Kanbam e Redmine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107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sugestões, pois o grupo trabalhou de forma adequada este bimestre.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4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RESPONSÁVEIS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4084865" y="220393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itchFamily="18" charset="0"/>
                          <a:cs typeface="Times New Roman" pitchFamily="18" charset="0"/>
                        </a:rPr>
                        <a:t>Camila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itchFamily="18" charset="0"/>
                          <a:cs typeface="Times New Roman" pitchFamily="18" charset="0"/>
                        </a:rPr>
                        <a:t>Larissa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89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Ailton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–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Matheus / Rodne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Kémily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Beatriz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 Camila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Jéssica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419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Elizandra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Neste bimestre não houve dificuldades.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4981512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099571"/>
            <a:ext cx="7281358" cy="405970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Apresentação Bimestral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>
                <a:solidFill>
                  <a:schemeClr val="accent1"/>
                </a:solidFill>
              </a:rPr>
              <a:t>Alteração de </a:t>
            </a:r>
            <a:r>
              <a:rPr lang="pt-BR" dirty="0">
                <a:solidFill>
                  <a:schemeClr val="accent1"/>
                </a:solidFill>
              </a:rPr>
              <a:t>documentos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445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 no momento, pois o grupo cooperou e trabalhou em equipe.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579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Acompanhar a atualização do site, e colocar esta em vigor nos documentos.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469753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Controle </a:t>
            </a:r>
            <a:r>
              <a:rPr lang="pt-BR" dirty="0" err="1">
                <a:solidFill>
                  <a:schemeClr val="accent1"/>
                </a:solidFill>
              </a:rPr>
              <a:t>Redmine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Alterações no Documento de Requisitos Funcionais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Alterações no Documento de Caso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Alterações no Documento de Casos de Uso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1036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553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Luiz 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257006"/>
            <a:ext cx="6273574" cy="332580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Locomover com muletas pela sala de aula no começo do 3 bimestre.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46203833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071647" y="2062070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Auxiliar na correção de documentos.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2011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62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Winnie Cristina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591613" y="3413761"/>
            <a:ext cx="6273574" cy="296875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houve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65178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EXIBIR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PÁGINA DE RECEPÇÃO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 PÁGINA DE BOAS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VINDAS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REALIZAR CADASTRO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REALIZAR LOGIN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7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1888768" y="2123030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Auxiliar na correção de documentos.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838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321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Gustavo Henrique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344092"/>
            <a:ext cx="6273574" cy="304713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dos arquivos de controle e visão 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087466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00796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da #2 iteração (gerenciar usuários) e correções da iteração #1.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286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Nada a declarar!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1234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Rehder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Integração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94643936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196986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teste;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Refinamento: #1 e #2;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Iteração;</a:t>
            </a:r>
          </a:p>
        </p:txBody>
      </p:sp>
    </p:spTree>
    <p:extLst>
      <p:ext uri="{BB962C8B-B14F-4D97-AF65-F5344CB8AC3E}">
        <p14:creationId xmlns:p14="http://schemas.microsoft.com/office/powerpoint/2010/main" val="262942154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Nada a declarar!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0168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05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820163" y="230491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Elizandra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  <a:r>
                        <a:rPr lang="pt-BR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R.</a:t>
                      </a:r>
                      <a:endParaRPr lang="pt-B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Gustavo Moisés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Luiz 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820163" y="55493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51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RECUPERAR SENHA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VALIDAR CADASTRO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 PÁGINA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DE DÚVIDAS FREQUENTES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MAPA DE ESTABELECIMENTOS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2"/>
          <p:cNvGraphicFramePr>
            <a:graphicFrameLocks/>
          </p:cNvGraphicFramePr>
          <p:nvPr>
            <p:extLst/>
          </p:nvPr>
        </p:nvGraphicFramePr>
        <p:xfrm>
          <a:off x="3195854" y="4651125"/>
          <a:ext cx="4279148" cy="197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4490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 SOBRE O IFSP E O PROJETO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0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 SOBRE NÓS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FALE CONOSCO (CONTATO)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ACESSAR CHAT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SÍNCRONO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EDITAR INFORMAÇÕES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2"/>
          <p:cNvGraphicFramePr>
            <a:graphicFrameLocks/>
          </p:cNvGraphicFramePr>
          <p:nvPr>
            <p:extLst/>
          </p:nvPr>
        </p:nvGraphicFramePr>
        <p:xfrm>
          <a:off x="3195854" y="4651125"/>
          <a:ext cx="4279148" cy="197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4490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 COMENTÁRIOS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REPERCURTIDOS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5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#04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VISUALIZAR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RANKINGS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EXIBIR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PÁGINA DO ADMINISTRADOR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VIZUALIZAR</a:t>
                      </a:r>
                      <a:r>
                        <a:rPr lang="pt-BR" sz="16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GRÁFICOS</a:t>
                      </a:r>
                      <a:endParaRPr lang="pt-BR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EXIBIR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PÁGINA DO MODERADOR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2"/>
          <p:cNvGraphicFramePr>
            <a:graphicFrameLocks/>
          </p:cNvGraphicFramePr>
          <p:nvPr>
            <p:extLst/>
          </p:nvPr>
        </p:nvGraphicFramePr>
        <p:xfrm>
          <a:off x="3195854" y="4651125"/>
          <a:ext cx="4279148" cy="197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4490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VERIFICAR PERMISSÃO PARA LOGAR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449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8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página de recepção: página que o usuário verá ao entrar no portal Reclame São João, não precisando estar logado.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EXIBIR PÁGINA DE RECEPÇÃO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1033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Acessar página de Boas Vindas: página que o usuário verá ao logar no portal, com todas as funções e configurações que pode utilizar.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Caso a funcionalidade principal venha a dar errado, mostrar uma rota alternativa a ser seguida.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#01 </a:t>
            </a:r>
            <a:r>
              <a:rPr lang="pt-BR" altLang="pt-BR" sz="2800" dirty="0"/>
              <a:t>ACESSAR PÁGINA DE BOAS VINDAS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043472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Realizar cadastro: ao clicar em cadastrar-se o usuário será redirecionado como consumidor ou estabelecimento.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realizar o cadastro a sua respectiva escolha (no caso é Consumidor), inserindo todas as informações necessárias para ter acesso as funções do portal, posteriormente.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#01 </a:t>
            </a:r>
            <a:r>
              <a:rPr lang="pt-BR" altLang="pt-BR" sz="2800" dirty="0"/>
              <a:t>REALIZAR CADASTRO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03815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Realiza o acesso do consumidor com o portal através de um login com e-mail e senha cadastrados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Reinserir os dados de login (E-mail e senha).</a:t>
            </a:r>
          </a:p>
          <a:p>
            <a:pPr algn="just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#01 </a:t>
            </a:r>
            <a:r>
              <a:rPr lang="pt-BR" altLang="pt-BR" sz="2800" dirty="0"/>
              <a:t>REALIZAR LOGIN</a:t>
            </a:r>
          </a:p>
        </p:txBody>
      </p:sp>
    </p:spTree>
    <p:extLst>
      <p:ext uri="{BB962C8B-B14F-4D97-AF65-F5344CB8AC3E}">
        <p14:creationId xmlns:p14="http://schemas.microsoft.com/office/powerpoint/2010/main" val="307751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 ao consumidor a opção de recuperar sua senha em caso de esquecimento.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1: reinserir o e-mail.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o usuário não loga em sua conta do e-mail para inserir e confirmar a nova senha e o sistema mantém a senha antiga.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#02 </a:t>
            </a:r>
            <a:r>
              <a:rPr lang="pt-BR" altLang="pt-BR" sz="2800" dirty="0"/>
              <a:t>RECUPERAR SENHA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2812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#01 </a:t>
            </a:r>
            <a:r>
              <a:rPr lang="pt-BR" altLang="pt-BR" sz="2800" dirty="0"/>
              <a:t>PRINCIPAIS ALTERAÇÕES</a:t>
            </a:r>
          </a:p>
        </p:txBody>
      </p:sp>
      <p:graphicFrame>
        <p:nvGraphicFramePr>
          <p:cNvPr id="12" name="Gráfico 11"/>
          <p:cNvGraphicFramePr/>
          <p:nvPr>
            <p:extLst/>
          </p:nvPr>
        </p:nvGraphicFramePr>
        <p:xfrm>
          <a:off x="128693" y="1701074"/>
          <a:ext cx="5488335" cy="368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CaixaDeTexto 12"/>
          <p:cNvSpPr txBox="1"/>
          <p:nvPr/>
        </p:nvSpPr>
        <p:spPr>
          <a:xfrm>
            <a:off x="5112958" y="1771412"/>
            <a:ext cx="512095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itchFamily="18" charset="0"/>
                <a:cs typeface="Times New Roman" pitchFamily="18" charset="0"/>
              </a:rPr>
              <a:t>Total de requisições de alteração: 11</a:t>
            </a:r>
          </a:p>
          <a:p>
            <a:endParaRPr lang="pt-BR" dirty="0">
              <a:latin typeface="Times New Roman" pitchFamily="18" charset="0"/>
              <a:cs typeface="Times New Roman" pitchFamily="18" charset="0"/>
            </a:endParaRPr>
          </a:p>
          <a:p>
            <a:r>
              <a:rPr lang="pt-BR" dirty="0">
                <a:latin typeface="Times New Roman" pitchFamily="18" charset="0"/>
                <a:cs typeface="Times New Roman" pitchFamily="18" charset="0"/>
              </a:rPr>
              <a:t>Principais alterações: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Nome e tipo de atributo;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Remoção de atributos;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Novos inserts 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Modificações em descrições de atributos no dicionário.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4063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Envia um link de validação no e-mail do usuário que acabou de se cadastrar no portal.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1: Inserir as informações novamente.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Caso não ocorra validação do link no e-mail, o sistema não valida o cadastro do Stakeholders, esse devera Recadastrar e validar o link no e-mail.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" action="ppaction://noaction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#02 </a:t>
            </a:r>
            <a:r>
              <a:rPr lang="pt-BR" altLang="pt-BR" sz="2800" dirty="0"/>
              <a:t>VALIDAR CADASTRO</a:t>
            </a:r>
          </a:p>
        </p:txBody>
      </p:sp>
    </p:spTree>
    <p:extLst>
      <p:ext uri="{BB962C8B-B14F-4D97-AF65-F5344CB8AC3E}">
        <p14:creationId xmlns:p14="http://schemas.microsoft.com/office/powerpoint/2010/main" val="101355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recepção, se encontra no rodapé de todas as páginas e clicando no Saiba Mais também é uma página com informações a respeito do projeto.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#02 </a:t>
            </a:r>
            <a:r>
              <a:rPr lang="pt-BR" altLang="pt-BR" sz="2800" dirty="0"/>
              <a:t>ACESSAR SOBRE O IFSP E O PROJETO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23787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recepção, página em que estará contida as dúvidas mais frequentes.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Selecionar “contato” na pagina de recepção e direcionar 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Stakeholder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a página onde estarão contidas 15 perguntas.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#02 </a:t>
            </a:r>
            <a:r>
              <a:rPr lang="pt-BR" altLang="pt-BR" sz="2800" dirty="0"/>
              <a:t>ACESSAR PÁGINA DE DÚVIDAS FREQUENTES</a:t>
            </a:r>
          </a:p>
        </p:txBody>
      </p:sp>
    </p:spTree>
    <p:extLst>
      <p:ext uri="{BB962C8B-B14F-4D97-AF65-F5344CB8AC3E}">
        <p14:creationId xmlns:p14="http://schemas.microsoft.com/office/powerpoint/2010/main" val="2123765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inicial, área em que estará contida o Google Maps com os estabelecimentos.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#02 </a:t>
            </a:r>
            <a:r>
              <a:rPr lang="pt-BR" altLang="pt-BR" sz="2800" dirty="0"/>
              <a:t>ACESSAR MAPA DE ESTABELECIMENTOS</a:t>
            </a:r>
          </a:p>
        </p:txBody>
      </p:sp>
    </p:spTree>
    <p:extLst>
      <p:ext uri="{BB962C8B-B14F-4D97-AF65-F5344CB8AC3E}">
        <p14:creationId xmlns:p14="http://schemas.microsoft.com/office/powerpoint/2010/main" val="2356234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recepção, menu com Sobre Nós, página dos integrantes.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ACESSAR SOBRE NÓS</a:t>
            </a:r>
          </a:p>
        </p:txBody>
      </p:sp>
    </p:spTree>
    <p:extLst>
      <p:ext uri="{BB962C8B-B14F-4D97-AF65-F5344CB8AC3E}">
        <p14:creationId xmlns:p14="http://schemas.microsoft.com/office/powerpoint/2010/main" val="33146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recepção, entrar em contato com os administradores do portal.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ACESSAR FALE CONOSCO (CONTATO)</a:t>
            </a:r>
          </a:p>
        </p:txBody>
      </p:sp>
    </p:spTree>
    <p:extLst>
      <p:ext uri="{BB962C8B-B14F-4D97-AF65-F5344CB8AC3E}">
        <p14:creationId xmlns:p14="http://schemas.microsoft.com/office/powerpoint/2010/main" val="1371759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Boas Vindas de todo usuário, comunicação de usuário com administrador.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ACESSAR CHAT SÍNCRONO</a:t>
            </a:r>
          </a:p>
        </p:txBody>
      </p:sp>
    </p:spTree>
    <p:extLst>
      <p:ext uri="{BB962C8B-B14F-4D97-AF65-F5344CB8AC3E}">
        <p14:creationId xmlns:p14="http://schemas.microsoft.com/office/powerpoint/2010/main" val="176529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Boas Vindas do usuário, terá a opção de editar suas informações.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EDITAR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503447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de Boas Vindas do usuário, caso tenha editado seu e-mail ou CPF, será enviado um link de validação para o e-mail.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VALIDAR EDIÇÃO DE E-MAIL / CPF</a:t>
            </a:r>
          </a:p>
        </p:txBody>
      </p:sp>
    </p:spTree>
    <p:extLst>
      <p:ext uri="{BB962C8B-B14F-4D97-AF65-F5344CB8AC3E}">
        <p14:creationId xmlns:p14="http://schemas.microsoft.com/office/powerpoint/2010/main" val="3600734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página de recepção estará contido os comentários mais repercutidos na semana.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"/>
          <p:cNvSpPr txBox="1">
            <a:spLocks noChangeArrowheads="1"/>
          </p:cNvSpPr>
          <p:nvPr/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dirty="0"/>
              <a:t>#03 </a:t>
            </a:r>
            <a:r>
              <a:rPr lang="pt-BR" altLang="pt-BR" sz="2800" dirty="0"/>
              <a:t>VISUALIZAR COMENTÁRIOS REPERCURTIDOS</a:t>
            </a:r>
          </a:p>
        </p:txBody>
      </p:sp>
    </p:spTree>
    <p:extLst>
      <p:ext uri="{BB962C8B-B14F-4D97-AF65-F5344CB8AC3E}">
        <p14:creationId xmlns:p14="http://schemas.microsoft.com/office/powerpoint/2010/main" val="213133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Desenvolvedores</a:t>
            </a:r>
          </a:p>
        </p:txBody>
      </p:sp>
    </p:spTree>
    <p:extLst>
      <p:ext uri="{BB962C8B-B14F-4D97-AF65-F5344CB8AC3E}">
        <p14:creationId xmlns:p14="http://schemas.microsoft.com/office/powerpoint/2010/main" val="3928752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893889"/>
            <a:ext cx="8596668" cy="4646611"/>
          </a:xfrm>
        </p:spPr>
        <p:txBody>
          <a:bodyPr>
            <a:normAutofit fontScale="92500" lnSpcReduction="10000"/>
          </a:bodyPr>
          <a:lstStyle/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Casos de Testes: </a:t>
            </a:r>
            <a:r>
              <a:rPr lang="pt-B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Sucesso: </a:t>
            </a:r>
            <a:r>
              <a:rPr lang="pt-B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Quantidades de Falha: </a:t>
            </a:r>
            <a:r>
              <a:rPr lang="pt-BR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2" indent="0" algn="ctr">
              <a:lnSpc>
                <a:spcPct val="150000"/>
              </a:lnSpc>
              <a:buNone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Falhas Corrigidas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pop-up onde deveria estar escrito “consumidor” estava “usuário”.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Tinha um campo (sobrenome) a mais.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Ainda não está exibindo o pop-up.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está acessando o Google Maps.</a:t>
            </a:r>
            <a:endParaRPr lang="pt-BR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62510" y="698839"/>
            <a:ext cx="5688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3200" dirty="0"/>
              <a:t>ANÁLISE DOS CASOS DE TESTE</a:t>
            </a:r>
            <a:endParaRPr lang="pt-BR" altLang="pt-BR" sz="24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77334" y="4452632"/>
            <a:ext cx="8596668" cy="46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Falha no redirecionamento da página.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Sucesso: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está verificando se o e-mail inserido é de um consumidor já cadastrado.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Permanece falha: 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Não está aparecendo as informações ao clicar na foto.</a:t>
            </a:r>
          </a:p>
        </p:txBody>
      </p:sp>
    </p:spTree>
    <p:extLst>
      <p:ext uri="{BB962C8B-B14F-4D97-AF65-F5344CB8AC3E}">
        <p14:creationId xmlns:p14="http://schemas.microsoft.com/office/powerpoint/2010/main" val="107275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>
              <p:ext uri="{D42A27DB-BD31-4B8C-83A1-F6EECF244321}">
                <p14:modId xmlns:p14="http://schemas.microsoft.com/office/powerpoint/2010/main" val="3973309003"/>
              </p:ext>
            </p:extLst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73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75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01 - USUÁRIOS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Jéssica Fernandes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Rodne Wilson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83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Entrosamento com o módulo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Motivação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Programação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866117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Apresentação Bimestral de PDS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Programação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62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empenho dos integrantes de cada módulo que não estejam desenvolvendo ou exercendo atividades do módulo. Exemplo: Analistas durante as alterações do bando de dados ou qualquer atividade relacionada a isto.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124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Barros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289717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Programar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Comunicação com o módulo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410502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no documento de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no documento de Requisitos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de Casos de Uso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da Apresentação Bimestral do Módulo 01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428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organização nas pastas dos desenvolvedores e no código de programação do nosso módulo.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93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3094892" y="2061480"/>
          <a:ext cx="4349262" cy="204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92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615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DESENVOLVEDORES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Lucas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Spreng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Gustavo Henrique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13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Comunicação do módulo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Uso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700065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no documento de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no documento de Requisitos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de Casos de Uso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Alguns requerimentos de mudança do Banco de Dados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da Apresentação Bimestral do Módulo 01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83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empenho de todos para cumprir as tarefas a serem executadas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comunicação entre os integrantes de meu módulo, mas também no geral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Organização das pastas de desenvolvimento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dedicação de todos, em especial de alguns desenvolvedores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840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Jessica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Fernandes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317294" y="3527480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Dificuldade ao tentar implantar bootstrap nas páginas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896126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Testes referente ao documento de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Correções referente ao documento de Casos 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 de Uso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792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825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Kémily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testes dos Casos de Teste.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762089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do documento de requisitos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Revisão do documento de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Realização dos Testes dos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85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Mais comunicação e empenho entre todos os integrantes do grupo.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977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Realizar o envio do e-mail de validação de cadastro e a confirmação desta validação.</a:t>
            </a:r>
          </a:p>
          <a:p>
            <a:pPr marL="285750" indent="-285750">
              <a:buFont typeface="Courier New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19085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/>
          <p:cNvGraphicFramePr/>
          <p:nvPr>
            <p:extLst/>
          </p:nvPr>
        </p:nvGraphicFramePr>
        <p:xfrm>
          <a:off x="1146001" y="1270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-520873" y="657955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ATIVIDADES DE INTEGRAÇÃO</a:t>
            </a:r>
          </a:p>
        </p:txBody>
      </p:sp>
    </p:spTree>
    <p:extLst>
      <p:ext uri="{BB962C8B-B14F-4D97-AF65-F5344CB8AC3E}">
        <p14:creationId xmlns:p14="http://schemas.microsoft.com/office/powerpoint/2010/main" val="665029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Modificar o formulário de cadastro do usuário.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Realizar validação de cadastro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Realizar verificação de login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Acessar mapa de estabelecimentos</a:t>
            </a:r>
          </a:p>
          <a:p>
            <a:pPr marL="285750" indent="-285750">
              <a:buFont typeface="Courier New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Modificar pastas e páginas no projeto, utilizando o que foi pré-definido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008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311133" y="201417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divisão das tarefas, para não sobrecarregar uma pessoa.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20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Motivação.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121174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017748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Redirecionamento das páginas.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Correção de pequenos erros.</a:t>
            </a: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595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Sem sugestões.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616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01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820163" y="230491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Ailton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Jessica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Kémily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820163" y="55493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365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02 – Reclamações</a:t>
            </a:r>
          </a:p>
        </p:txBody>
      </p:sp>
    </p:spTree>
    <p:extLst>
      <p:ext uri="{BB962C8B-B14F-4D97-AF65-F5344CB8AC3E}">
        <p14:creationId xmlns:p14="http://schemas.microsoft.com/office/powerpoint/2010/main" val="2318504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02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Alexandre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Freitas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Gabriel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Pella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Giovana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Cazaroto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Ellen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Letícia</a:t>
                      </a:r>
                      <a:r>
                        <a:rPr lang="pt-BR" sz="1800" b="0" i="0" u="none" strike="noStrike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Araújo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Gabriela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Rafael Pontes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608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Gabriela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/ Beatriz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Giovana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Alexandre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GRUPO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Letícia Araújo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Ellen Souza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Rafael /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Gabriel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495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CRIAR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PESQUISAR E EXIBIR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EMPRESA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COMO ERA?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89138417-49CE-4F26-BB5F-5D1B39B49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4362"/>
            <a:ext cx="9553344" cy="3880773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Existência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5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projetos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dentro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um.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Falta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padronização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Poucos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estruturas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definidas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(MVC).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Falta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organização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Utilização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padrões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nomes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entre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arquivos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cada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módulo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63063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CALCULAR</a:t>
                      </a:r>
                      <a:r>
                        <a:rPr lang="pt-BR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MÉDIA DA AVALIAÇÃO DO ESTABELECIMENTO</a:t>
                      </a:r>
                      <a:endParaRPr lang="pt-BR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AVALIAR ESTABELECIMENTO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196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ITERAÇÃO</a:t>
            </a:r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EXCLUIR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RECLAMAÇÃO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60588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EXIBIR REPUTAÇÃO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Espaço Reservado para Conteúdo 2"/>
          <p:cNvGraphicFramePr>
            <a:graphicFrameLocks/>
          </p:cNvGraphicFramePr>
          <p:nvPr>
            <p:extLst/>
          </p:nvPr>
        </p:nvGraphicFramePr>
        <p:xfrm>
          <a:off x="677863" y="2174876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EDITAR RECLAMAÇÃO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1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2"/>
          <p:cNvGraphicFramePr>
            <a:graphicFrameLocks/>
          </p:cNvGraphicFramePr>
          <p:nvPr>
            <p:extLst/>
          </p:nvPr>
        </p:nvGraphicFramePr>
        <p:xfrm>
          <a:off x="5335428" y="2174876"/>
          <a:ext cx="4279148" cy="2267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95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6758">
                <a:tc gridSpan="2"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GERENCIAR</a:t>
                      </a:r>
                      <a:r>
                        <a:rPr lang="pt-BR" sz="18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RECLAMAÇÕES</a:t>
                      </a:r>
                      <a:endParaRPr lang="pt-BR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6758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pt-BR" sz="1800" b="0" i="0" u="none" strike="noStrike" kern="1200" cap="none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Grupo</a:t>
                      </a:r>
                      <a:r>
                        <a:rPr lang="pt-BR" sz="1800" b="0" i="0" u="none" strike="noStrike" kern="1200" cap="none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</a:t>
                      </a:r>
                      <a:endParaRPr lang="pt-BR" sz="1800" b="0" i="0" u="none" strike="noStrike" kern="1200" cap="none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41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principal no campo pesquisa e a página do estabelecimento pesquisado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PESQUISAR E EXIBIR EMPRESA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1: Página que exibe a reputação do estabelecimento pesquisado.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 Campo “criar nova reclamação”.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3:  Campo “avaliar estabelecimento”.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2543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principal do estabelecimento no campo “Reclamar”.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#01 </a:t>
            </a:r>
            <a:r>
              <a:rPr lang="pt-BR" altLang="pt-BR" sz="2800" dirty="0"/>
              <a:t>CRIAR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1: Página que exibe a reputação do estabelecimento pesquisado.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 Pop-up quando houverem campos obrigatório em branco.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 Campo “avaliar estabelecimento”.</a:t>
            </a:r>
            <a:endParaRPr lang="pt-BR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7352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Página principal do estabelecimento no campo “Avaliar”.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AVALIAR ESTABELECIMENTO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1: Cálculo da avaliação realizada.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Cenário Alternativo 2:  Página “Nossos serviços”, no atalho “Avaliar”.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46074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Média das avaliações ao clicar em “Avaliar”.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#02 </a:t>
            </a:r>
            <a:r>
              <a:rPr lang="pt-BR" altLang="pt-BR" sz="2800" dirty="0"/>
              <a:t>MÉDIA DA AVALIAÇÃO DOS ESTABELECIMENTOS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840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Gerenciar Reclamações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GERENCIAR RECLAMAÇÕES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89430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Gerenciar Reclamações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EXCLUIR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4020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Editar Reclamação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EDITAR RECLAMAÇÃO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89589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86589" y="2142487"/>
            <a:ext cx="4571999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Exibir Reputação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22921" y="656306"/>
            <a:ext cx="95084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#03 </a:t>
            </a:r>
            <a:r>
              <a:rPr lang="pt-BR" altLang="pt-BR" sz="2800" dirty="0"/>
              <a:t>EXIBIR REPUTAÇÃO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86590" y="1631460"/>
            <a:ext cx="37275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 PRINCIPAL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986590" y="4304494"/>
            <a:ext cx="8157410" cy="1322157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Não possui.</a:t>
            </a:r>
          </a:p>
          <a:p>
            <a:pPr algn="ctr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986590" y="3752494"/>
            <a:ext cx="3727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CENÁRIO</a:t>
            </a:r>
            <a:r>
              <a:rPr lang="pt-BR" altLang="pt-B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ALTERNATIVO</a:t>
            </a:r>
            <a:endParaRPr lang="pt-BR" altLang="pt-B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Botão de ação: Documento 8">
            <a:hlinkClick r:id="rId2" highlightClick="1"/>
          </p:cNvPr>
          <p:cNvSpPr/>
          <p:nvPr/>
        </p:nvSpPr>
        <p:spPr>
          <a:xfrm>
            <a:off x="6617368" y="6021333"/>
            <a:ext cx="2526632" cy="445168"/>
          </a:xfrm>
          <a:prstGeom prst="actionButton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ACESSAR CASO DE USO</a:t>
            </a:r>
          </a:p>
        </p:txBody>
      </p:sp>
      <p:graphicFrame>
        <p:nvGraphicFramePr>
          <p:cNvPr id="10" name="Gráfico 9"/>
          <p:cNvGraphicFramePr/>
          <p:nvPr>
            <p:extLst/>
          </p:nvPr>
        </p:nvGraphicFramePr>
        <p:xfrm>
          <a:off x="6231184" y="1392972"/>
          <a:ext cx="2912816" cy="2657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3192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F8533D-8FF4-483A-A214-EB4ED4F1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536042"/>
            <a:ext cx="10386646" cy="5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08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893889"/>
            <a:ext cx="8596668" cy="464661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falhas foram corrigidas, pois agora estamos utilizando o banco integrado e a fórmula foi compreendida. As falhas que persistem se dão pelo fato de algumas páginas não estarem integradas.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Casos de Testes: 76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Sucesso: 67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Quantidades de Falha: 9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pt-BR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62510" y="698839"/>
            <a:ext cx="5688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3200" dirty="0"/>
              <a:t>ANÁLISE DOS CASOS DE TESTE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432358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5230811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01 – Pesquisar e exibir empresa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7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CT#03, #10, #17, #18 : Não haviam dados inseridos no banco integrado.</a:t>
            </a: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CT#08: Página não recarregava para empresa sem facebook.</a:t>
            </a: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CT#09: O site da empresa não estava linkado na página.</a:t>
            </a: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CT#16: Google Maps não estava carregando.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02 – Criar reclamação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12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8400" indent="-1651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CT#21 ao CT#28: A fórmula da reclamação não foi feita.</a:t>
            </a:r>
          </a:p>
          <a:p>
            <a:pPr marL="1168400" indent="-1651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CT#31: Não se aplicava a tipo de reclamação.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pt-BR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62510" y="698839"/>
            <a:ext cx="5688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3200" dirty="0"/>
              <a:t>ANÁLISE DOS CASOS DE TESTE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2199408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523081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03 – Avaliar Estabelecimento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1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CT#45: Não haviam avaliações no Banco Integrado para o cálculo da média.</a:t>
            </a:r>
          </a:p>
          <a:p>
            <a:pPr marL="990600" indent="0" algn="just">
              <a:lnSpc>
                <a:spcPct val="150000"/>
              </a:lnSpc>
              <a:buNone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04 – Calcular média da avaliação do estabelecimento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2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8400" indent="-1651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CT#50 e #51: O ranking não foi feito, pois não há integração com o projeto.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pt-BR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62510" y="698839"/>
            <a:ext cx="5688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3200" dirty="0"/>
              <a:t>ANÁLISE DOS CASOS DE TESTE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641256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523081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05 – Gerenciar Reclamações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5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CT#59 : não foi feito pois só após estar </a:t>
            </a:r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logado</a:t>
            </a: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que da pra ver o menu</a:t>
            </a: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CT#60 : complexo, precisa de ajuda</a:t>
            </a: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CT#66, CT#67, CT#68 : falta só filtrar, usando </a:t>
            </a:r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de Uso 07 – Gerenciar Reclamações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Quantidade de Falhas: 1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79500" indent="-88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CT#75 : Falta dar a mensagem campo em branco</a:t>
            </a:r>
          </a:p>
          <a:p>
            <a:endParaRPr lang="pt-BR" dirty="0"/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62510" y="698839"/>
            <a:ext cx="56885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914400" eaLnBrk="0" fontAlgn="base" hangingPunct="0">
              <a:spcAft>
                <a:spcPct val="0"/>
              </a:spcAft>
            </a:pPr>
            <a:r>
              <a:rPr lang="pt-BR" altLang="pt-BR" sz="3200" dirty="0"/>
              <a:t>ANÁLISE DOS CASOS DE TESTE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9891876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5915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áfico 13"/>
          <p:cNvGraphicFramePr/>
          <p:nvPr>
            <p:extLst/>
          </p:nvPr>
        </p:nvGraphicFramePr>
        <p:xfrm>
          <a:off x="1606046" y="668215"/>
          <a:ext cx="8663370" cy="563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2773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População do banco;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Cumprir os prazos estabelecidos;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Desenvolvimento </a:t>
            </a:r>
            <a:r>
              <a:rPr lang="pt-BR" dirty="0" err="1">
                <a:solidFill>
                  <a:schemeClr val="accent1"/>
                </a:solidFill>
              </a:rPr>
              <a:t>php</a:t>
            </a:r>
            <a:r>
              <a:rPr lang="pt-BR" dirty="0">
                <a:solidFill>
                  <a:schemeClr val="accent1"/>
                </a:solidFill>
              </a:rPr>
              <a:t>;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709356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30726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uso da segunda interação principalmente no Calcular média da avaliação do estabelecimento.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24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há sugestões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2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Ellen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Comunicação do módulo;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Maior ajuda no desenvolvimento;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Realização dos casos de testes;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21572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06DC45-54CE-4EE4-89E1-77969D8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420D3E-4A94-4C6A-B7E5-03000220A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BD33C9-39D9-4D37-8275-FBA7FDA6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" y="508975"/>
            <a:ext cx="10539046" cy="59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1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das pendências;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TFC;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Auxílio na população do banco;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Auxílio no desenvolvimento (MVC e Conexão com o Banco);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da Apresentação Bimestral (3º Bimestre);</a:t>
            </a: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49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Melhorar a comunicação do módulo;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Manter a calma em situações em que as tarefas não foram todas concluídas;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775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Comunicação com o módulo;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Ajudar no desenvolvimento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729802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5" name="Retângulo de cantos arredondados 5"/>
          <p:cNvSpPr/>
          <p:nvPr/>
        </p:nvSpPr>
        <p:spPr>
          <a:xfrm>
            <a:off x="1866995" y="216657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1"/>
                </a:solidFill>
              </a:rPr>
              <a:t>Elaboração das pendências;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1"/>
                </a:solidFill>
              </a:rPr>
              <a:t>Desenvolvimento do TFC;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1"/>
                </a:solidFill>
              </a:rPr>
              <a:t>Correção de detalhes do desenvolvimento.</a:t>
            </a:r>
            <a:endParaRPr lang="pt-BR" sz="2000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398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09418" y="2099841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Mais comunicação entre todos os integrantes do módulo;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Remuneração.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7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1951535" y="3484978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Comunicação, documento de casos de teste.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566565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Documento do casos de teste</a:t>
            </a: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66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Horário de atendimento  </a:t>
            </a:r>
          </a:p>
        </p:txBody>
      </p:sp>
    </p:spTree>
    <p:extLst>
      <p:ext uri="{BB962C8B-B14F-4D97-AF65-F5344CB8AC3E}">
        <p14:creationId xmlns:p14="http://schemas.microsoft.com/office/powerpoint/2010/main" val="25936480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Letícia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Araújo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484978"/>
            <a:ext cx="6273574" cy="290624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r>
              <a:rPr lang="pt-BR" sz="2000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Ajudar no desenvolvimento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4254615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826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Papel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6171</Words>
  <Application>Microsoft Office PowerPoint</Application>
  <PresentationFormat>Widescreen</PresentationFormat>
  <Paragraphs>2057</Paragraphs>
  <Slides>218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218</vt:i4>
      </vt:variant>
    </vt:vector>
  </HeadingPairs>
  <TitlesOfParts>
    <vt:vector size="225" baseType="lpstr">
      <vt:lpstr>Arial</vt:lpstr>
      <vt:lpstr>Courier New</vt:lpstr>
      <vt:lpstr>Noto Sans Symbols</vt:lpstr>
      <vt:lpstr>Times New Roman</vt:lpstr>
      <vt:lpstr>Trebuchet MS</vt:lpstr>
      <vt:lpstr>Wingdings</vt:lpstr>
      <vt:lpstr>Facetado</vt:lpstr>
      <vt:lpstr>Apresentação Bimestral de PDS</vt:lpstr>
      <vt:lpstr>RESPONSÁVEIS</vt:lpstr>
      <vt:lpstr>Apresentação do PowerPoint</vt:lpstr>
      <vt:lpstr>Apresentação Bimestral de PDS</vt:lpstr>
      <vt:lpstr>INTEGRANTES</vt:lpstr>
      <vt:lpstr>Apresentação do PowerPoint</vt:lpstr>
      <vt:lpstr>#01 COMO ERA?</vt:lpstr>
      <vt:lpstr>Apresentação do PowerPoint</vt:lpstr>
      <vt:lpstr>Apresentação do PowerPoint</vt:lpstr>
      <vt:lpstr>Apresentação do PowerPoint</vt:lpstr>
      <vt:lpstr>Apresentação do PowerPoint</vt:lpstr>
      <vt:lpstr>#02 COMO ESTÁ?</vt:lpstr>
      <vt:lpstr>Apresentação do PowerPoint</vt:lpstr>
      <vt:lpstr>Apresentação do PowerPoint</vt:lpstr>
      <vt:lpstr>Apresentação do PowerPoint</vt:lpstr>
      <vt:lpstr>Apresentação do PowerPoint</vt:lpstr>
      <vt:lpstr>#03 COMO FICARÁ?</vt:lpstr>
      <vt:lpstr>Apresentação Bimestral de PDS</vt:lpstr>
      <vt:lpstr>INTEGRANTES</vt:lpstr>
      <vt:lpstr>PLANEJAMENTO</vt:lpstr>
      <vt:lpstr>#01 ITERAÇÃO</vt:lpstr>
      <vt:lpstr>#02 ITERAÇÃO</vt:lpstr>
      <vt:lpstr>#03 ITERAÇÃO</vt:lpstr>
      <vt:lpstr>#04 ITERAÇÃO</vt:lpstr>
      <vt:lpstr>#01 EXIBIR PÁGINA DE RECEPÇÃO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MÓDULO 01 - USUÁRIOS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Módulo 01 – Notas</vt:lpstr>
      <vt:lpstr>Apresentação Bimestral de PDS</vt:lpstr>
      <vt:lpstr>INTEGRANTES</vt:lpstr>
      <vt:lpstr>PLANEJAMENTO</vt:lpstr>
      <vt:lpstr>#01 ITERAÇÃO</vt:lpstr>
      <vt:lpstr>#02 ITERAÇÃO</vt:lpstr>
      <vt:lpstr>#03 ITERAÇÃO</vt:lpstr>
      <vt:lpstr>#01 PESQUISAR E EXIBIR EMPRESA</vt:lpstr>
      <vt:lpstr>#01 CRIAR RECLAMAÇÃO</vt:lpstr>
      <vt:lpstr>#02 AVALIAR ESTABELECIMENTO</vt:lpstr>
      <vt:lpstr>#02 MÉDIA DA AVALIAÇÃO DOS ESTABELECIMENTOS</vt:lpstr>
      <vt:lpstr>#03 GERENCIAR RECLAMAÇÕES</vt:lpstr>
      <vt:lpstr>#03 EXCLUIR RECLAMAÇÃO</vt:lpstr>
      <vt:lpstr>#03 EDITAR RECLAMAÇÃO</vt:lpstr>
      <vt:lpstr>#03 EXIBIR REPUTAÇÃO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Módulo 02 – Notas</vt:lpstr>
      <vt:lpstr>Apresentação Bimestral de PDS</vt:lpstr>
      <vt:lpstr>INTEGRANTES</vt:lpstr>
      <vt:lpstr>PLANEJAMENTO</vt:lpstr>
      <vt:lpstr>#01 ITERAÇÃO</vt:lpstr>
      <vt:lpstr>#02 ITERAÇÃO</vt:lpstr>
      <vt:lpstr>#03 ITERAÇÃO</vt:lpstr>
      <vt:lpstr>#01 CADASTRAR ESTABELECIMENTO</vt:lpstr>
      <vt:lpstr>#01 GERENCIAR PÁGINA</vt:lpstr>
      <vt:lpstr>#02 GERENCIAR RESPOSTA DA RECLAMAÇÃO</vt:lpstr>
      <vt:lpstr>#02 RESPONDER RECLAMAÇÃO</vt:lpstr>
      <vt:lpstr>#02 ATUALIZAR RESPOSTA</vt:lpstr>
      <vt:lpstr>#02 EXCLUIR RESPOSTA</vt:lpstr>
      <vt:lpstr>#03 DENUNCIAR CLIENTE</vt:lpstr>
      <vt:lpstr>#03 PESQUISAR HISTÓRICO</vt:lpstr>
      <vt:lpstr>Apresentação do PowerPoint</vt:lpstr>
      <vt:lpstr>Apresentação do PowerPoint</vt:lpstr>
      <vt:lpstr>Integrantes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Módulo 03 – Notas</vt:lpstr>
      <vt:lpstr>Apresentação Bimestral de PDS</vt:lpstr>
      <vt:lpstr>INTEGRANTES</vt:lpstr>
      <vt:lpstr>PLANEJAMENTO</vt:lpstr>
      <vt:lpstr>#01 ITERAÇÃO</vt:lpstr>
      <vt:lpstr>#02 ITERAÇÃO</vt:lpstr>
      <vt:lpstr>#03 ITERAÇÃO</vt:lpstr>
      <vt:lpstr>#01 VISUAZLIZAR RANKING DE ESTABELECIMENTOS</vt:lpstr>
      <vt:lpstr>#01 VISUALIZAR GRÁFICO DE PROBLEMAS SOLUCIONADOS</vt:lpstr>
      <vt:lpstr>#02 VISUAZLIZAR RELATÓRIOS TABULARES</vt:lpstr>
      <vt:lpstr>#02 VISUALIZAR GRÁFICO NÚMERO DE RECLAMAÇÕES RECEBIDAS</vt:lpstr>
      <vt:lpstr>#02 VISUAZLIZAR LISTA DE ESTEBELECIMENTOS TENDENCIOSOS</vt:lpstr>
      <vt:lpstr>#03 VISUAZLIZAR FEEDBACK DAS REUNIÕES</vt:lpstr>
      <vt:lpstr>#03 VISUALIZAR RECLAMAÇÕES DOS ESTABELECIMENTOS</vt:lpstr>
      <vt:lpstr>#03 REGISTRAR FEEDBACK DA REUNIÃO</vt:lpstr>
      <vt:lpstr>#03 VISUALIZAR COMPARAÇÃO GRÁFICA E TABULAR ENTRE EMPRESAS</vt:lpstr>
      <vt:lpstr>Apresentação do PowerPoint</vt:lpstr>
      <vt:lpstr>Apresentação do PowerPoint</vt:lpstr>
      <vt:lpstr>Módulo 04 - Relatórios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Sugestões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Módulo 04 – Notas</vt:lpstr>
      <vt:lpstr>Apresentação Bimestral de PDS</vt:lpstr>
      <vt:lpstr>INTEGRANTES</vt:lpstr>
      <vt:lpstr>PLANEJAMENTO</vt:lpstr>
      <vt:lpstr>#01 ITERAÇÃO</vt:lpstr>
      <vt:lpstr>#02 ITERAÇÃO</vt:lpstr>
      <vt:lpstr>#01 GERENCIAR TIPOS DE ESTABELECIMENTO</vt:lpstr>
      <vt:lpstr>#02 GERENCIAR TIPOS DE RECLAMAÇÃO</vt:lpstr>
      <vt:lpstr>#03 GERENCIAR USUÁRIOS</vt:lpstr>
      <vt:lpstr>#04 GERENCIAR TIPOS DE RECLAMAÇÃO</vt:lpstr>
      <vt:lpstr>Apresentação do PowerPoint</vt:lpstr>
      <vt:lpstr>Apresentação do PowerPoint</vt:lpstr>
      <vt:lpstr>MÓDULO 05 – ADMINISTRATIVO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Módulo 05 – Notas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Bimestral de PDS</dc:title>
  <cp:lastModifiedBy>Silvia</cp:lastModifiedBy>
  <cp:revision>106</cp:revision>
  <dcterms:modified xsi:type="dcterms:W3CDTF">2017-09-25T14:36:04Z</dcterms:modified>
</cp:coreProperties>
</file>